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1" r:id="rId4"/>
    <p:sldId id="277" r:id="rId5"/>
    <p:sldId id="261" r:id="rId6"/>
    <p:sldId id="272" r:id="rId7"/>
    <p:sldId id="262" r:id="rId8"/>
    <p:sldId id="274" r:id="rId9"/>
    <p:sldId id="273" r:id="rId10"/>
    <p:sldId id="279" r:id="rId11"/>
    <p:sldId id="264" r:id="rId12"/>
    <p:sldId id="278" r:id="rId13"/>
    <p:sldId id="265" r:id="rId14"/>
    <p:sldId id="267"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26" autoAdjust="0"/>
    <p:restoredTop sz="94660"/>
  </p:normalViewPr>
  <p:slideViewPr>
    <p:cSldViewPr snapToGrid="0">
      <p:cViewPr varScale="1">
        <p:scale>
          <a:sx n="76" d="100"/>
          <a:sy n="76" d="100"/>
        </p:scale>
        <p:origin x="114" y="1002"/>
      </p:cViewPr>
      <p:guideLst/>
    </p:cSldViewPr>
  </p:slideViewPr>
  <p:notesTextViewPr>
    <p:cViewPr>
      <p:scale>
        <a:sx n="1" d="1"/>
        <a:sy n="1" d="1"/>
      </p:scale>
      <p:origin x="0" y="0"/>
    </p:cViewPr>
  </p:notesTextViewPr>
  <p:sorterViewPr>
    <p:cViewPr>
      <p:scale>
        <a:sx n="100" d="100"/>
        <a:sy n="100" d="100"/>
      </p:scale>
      <p:origin x="0" y="-3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636F4B-98C3-4706-B826-0A6E78265EB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0B135E5-E9AD-49D1-8252-F3DC53AEC87D}">
      <dgm:prSet/>
      <dgm:spPr/>
      <dgm:t>
        <a:bodyPr/>
        <a:lstStyle/>
        <a:p>
          <a:r>
            <a:rPr lang="en-GB" b="1" dirty="0"/>
            <a:t>your application demonstrates that you go well beyond what could be expected for anyone doing this role;</a:t>
          </a:r>
          <a:endParaRPr lang="en-US" b="1" dirty="0"/>
        </a:p>
      </dgm:t>
    </dgm:pt>
    <dgm:pt modelId="{246EBF57-028D-4A7B-8B85-92D2CE1EB093}" type="parTrans" cxnId="{DAC5315D-E300-434F-95D0-AB28E353B648}">
      <dgm:prSet/>
      <dgm:spPr/>
      <dgm:t>
        <a:bodyPr/>
        <a:lstStyle/>
        <a:p>
          <a:endParaRPr lang="en-US"/>
        </a:p>
      </dgm:t>
    </dgm:pt>
    <dgm:pt modelId="{56D6E075-1993-4A91-B349-BBA56E354AC1}" type="sibTrans" cxnId="{DAC5315D-E300-434F-95D0-AB28E353B648}">
      <dgm:prSet/>
      <dgm:spPr/>
      <dgm:t>
        <a:bodyPr/>
        <a:lstStyle/>
        <a:p>
          <a:endParaRPr lang="en-US"/>
        </a:p>
      </dgm:t>
    </dgm:pt>
    <dgm:pt modelId="{DD4AAF20-4A3C-48BE-B993-1DACA811DDB9}">
      <dgm:prSet/>
      <dgm:spPr/>
      <dgm:t>
        <a:bodyPr/>
        <a:lstStyle/>
        <a:p>
          <a:r>
            <a:rPr lang="en-GB" b="1" dirty="0"/>
            <a:t>you can evidence your achievement in quantitative and qualitative terms;</a:t>
          </a:r>
          <a:endParaRPr lang="en-US" b="1" dirty="0"/>
        </a:p>
      </dgm:t>
    </dgm:pt>
    <dgm:pt modelId="{A68D21D6-4552-4D09-9755-966314563F24}" type="parTrans" cxnId="{A569C2F0-8CA3-498F-B318-57C0289878A4}">
      <dgm:prSet/>
      <dgm:spPr/>
      <dgm:t>
        <a:bodyPr/>
        <a:lstStyle/>
        <a:p>
          <a:endParaRPr lang="en-US"/>
        </a:p>
      </dgm:t>
    </dgm:pt>
    <dgm:pt modelId="{B41EFAFD-7D30-4556-8330-5A2F9AAE20DD}" type="sibTrans" cxnId="{A569C2F0-8CA3-498F-B318-57C0289878A4}">
      <dgm:prSet/>
      <dgm:spPr/>
      <dgm:t>
        <a:bodyPr/>
        <a:lstStyle/>
        <a:p>
          <a:endParaRPr lang="en-US"/>
        </a:p>
      </dgm:t>
    </dgm:pt>
    <dgm:pt modelId="{181EE362-FD91-4EB1-80DE-93913D8BD498}">
      <dgm:prSet/>
      <dgm:spPr/>
      <dgm:t>
        <a:bodyPr/>
        <a:lstStyle/>
        <a:p>
          <a:r>
            <a:rPr lang="en-GB" b="1" dirty="0"/>
            <a:t>your learning and teaching achievements are being recognised institutionally, nationally and ideally internationally.</a:t>
          </a:r>
          <a:endParaRPr lang="en-US" b="1" dirty="0"/>
        </a:p>
      </dgm:t>
    </dgm:pt>
    <dgm:pt modelId="{CF848899-17BE-4688-B53B-A5B652D686E5}" type="parTrans" cxnId="{612754CC-BE55-470F-BEBC-FF83CE18BB36}">
      <dgm:prSet/>
      <dgm:spPr/>
      <dgm:t>
        <a:bodyPr/>
        <a:lstStyle/>
        <a:p>
          <a:endParaRPr lang="en-US"/>
        </a:p>
      </dgm:t>
    </dgm:pt>
    <dgm:pt modelId="{8D305385-DA9E-4AAA-B7BD-326A7954550E}" type="sibTrans" cxnId="{612754CC-BE55-470F-BEBC-FF83CE18BB36}">
      <dgm:prSet/>
      <dgm:spPr/>
      <dgm:t>
        <a:bodyPr/>
        <a:lstStyle/>
        <a:p>
          <a:endParaRPr lang="en-US"/>
        </a:p>
      </dgm:t>
    </dgm:pt>
    <dgm:pt modelId="{F5019970-926E-488F-9BDD-C66E013F3FF9}" type="pres">
      <dgm:prSet presAssocID="{EE636F4B-98C3-4706-B826-0A6E78265EB2}" presName="root" presStyleCnt="0">
        <dgm:presLayoutVars>
          <dgm:dir/>
          <dgm:resizeHandles val="exact"/>
        </dgm:presLayoutVars>
      </dgm:prSet>
      <dgm:spPr/>
    </dgm:pt>
    <dgm:pt modelId="{D30E9C34-8370-4AF1-B550-480001CC9EDC}" type="pres">
      <dgm:prSet presAssocID="{90B135E5-E9AD-49D1-8252-F3DC53AEC87D}" presName="compNode" presStyleCnt="0"/>
      <dgm:spPr/>
    </dgm:pt>
    <dgm:pt modelId="{6A01EC56-2988-4074-B828-15E0DAE9571B}" type="pres">
      <dgm:prSet presAssocID="{90B135E5-E9AD-49D1-8252-F3DC53AEC87D}" presName="bgRect" presStyleLbl="bgShp" presStyleIdx="0" presStyleCnt="3"/>
      <dgm:spPr/>
    </dgm:pt>
    <dgm:pt modelId="{AC26B309-936D-42E3-919F-8F9430A0120E}" type="pres">
      <dgm:prSet presAssocID="{90B135E5-E9AD-49D1-8252-F3DC53AEC87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ycle with People"/>
        </a:ext>
      </dgm:extLst>
    </dgm:pt>
    <dgm:pt modelId="{3D9A1417-2738-4894-BBD9-18E0016BA6B3}" type="pres">
      <dgm:prSet presAssocID="{90B135E5-E9AD-49D1-8252-F3DC53AEC87D}" presName="spaceRect" presStyleCnt="0"/>
      <dgm:spPr/>
    </dgm:pt>
    <dgm:pt modelId="{E86E1060-A697-4636-A8B1-AB6F55A36B5A}" type="pres">
      <dgm:prSet presAssocID="{90B135E5-E9AD-49D1-8252-F3DC53AEC87D}" presName="parTx" presStyleLbl="revTx" presStyleIdx="0" presStyleCnt="3">
        <dgm:presLayoutVars>
          <dgm:chMax val="0"/>
          <dgm:chPref val="0"/>
        </dgm:presLayoutVars>
      </dgm:prSet>
      <dgm:spPr/>
    </dgm:pt>
    <dgm:pt modelId="{A401AEF0-762D-439A-BCE6-D1DCD876843A}" type="pres">
      <dgm:prSet presAssocID="{56D6E075-1993-4A91-B349-BBA56E354AC1}" presName="sibTrans" presStyleCnt="0"/>
      <dgm:spPr/>
    </dgm:pt>
    <dgm:pt modelId="{DF4C2B45-2DCE-4D05-B58B-AAE69C78FE29}" type="pres">
      <dgm:prSet presAssocID="{DD4AAF20-4A3C-48BE-B993-1DACA811DDB9}" presName="compNode" presStyleCnt="0"/>
      <dgm:spPr/>
    </dgm:pt>
    <dgm:pt modelId="{79A07A69-605B-43B2-9864-1CADEBE7EFD9}" type="pres">
      <dgm:prSet presAssocID="{DD4AAF20-4A3C-48BE-B993-1DACA811DDB9}" presName="bgRect" presStyleLbl="bgShp" presStyleIdx="1" presStyleCnt="3"/>
      <dgm:spPr/>
    </dgm:pt>
    <dgm:pt modelId="{0A155A5F-B8AA-4E6E-B8F3-871CFA51EDC3}" type="pres">
      <dgm:prSet presAssocID="{DD4AAF20-4A3C-48BE-B993-1DACA811DDB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944C45AE-0B26-4D6E-9C6E-A2D0F20AA10F}" type="pres">
      <dgm:prSet presAssocID="{DD4AAF20-4A3C-48BE-B993-1DACA811DDB9}" presName="spaceRect" presStyleCnt="0"/>
      <dgm:spPr/>
    </dgm:pt>
    <dgm:pt modelId="{013210D8-FACA-4D90-8CB8-46D328281514}" type="pres">
      <dgm:prSet presAssocID="{DD4AAF20-4A3C-48BE-B993-1DACA811DDB9}" presName="parTx" presStyleLbl="revTx" presStyleIdx="1" presStyleCnt="3">
        <dgm:presLayoutVars>
          <dgm:chMax val="0"/>
          <dgm:chPref val="0"/>
        </dgm:presLayoutVars>
      </dgm:prSet>
      <dgm:spPr/>
    </dgm:pt>
    <dgm:pt modelId="{334FEE51-6911-4DCA-A868-0F91EEE2D4A6}" type="pres">
      <dgm:prSet presAssocID="{B41EFAFD-7D30-4556-8330-5A2F9AAE20DD}" presName="sibTrans" presStyleCnt="0"/>
      <dgm:spPr/>
    </dgm:pt>
    <dgm:pt modelId="{12D7980A-10B1-482E-9840-42A31E43768F}" type="pres">
      <dgm:prSet presAssocID="{181EE362-FD91-4EB1-80DE-93913D8BD498}" presName="compNode" presStyleCnt="0"/>
      <dgm:spPr/>
    </dgm:pt>
    <dgm:pt modelId="{C3FCCE8D-4FC0-4895-871A-BCC0B3720044}" type="pres">
      <dgm:prSet presAssocID="{181EE362-FD91-4EB1-80DE-93913D8BD498}" presName="bgRect" presStyleLbl="bgShp" presStyleIdx="2" presStyleCnt="3"/>
      <dgm:spPr/>
    </dgm:pt>
    <dgm:pt modelId="{70A29A6B-BE25-44DE-A30E-D3682BF4582C}" type="pres">
      <dgm:prSet presAssocID="{181EE362-FD91-4EB1-80DE-93913D8BD49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6617B97B-610D-413C-BFA3-C8101BB970B9}" type="pres">
      <dgm:prSet presAssocID="{181EE362-FD91-4EB1-80DE-93913D8BD498}" presName="spaceRect" presStyleCnt="0"/>
      <dgm:spPr/>
    </dgm:pt>
    <dgm:pt modelId="{DE3DC733-3F6A-4DD6-B6AD-8A28AF0AE979}" type="pres">
      <dgm:prSet presAssocID="{181EE362-FD91-4EB1-80DE-93913D8BD498}" presName="parTx" presStyleLbl="revTx" presStyleIdx="2" presStyleCnt="3">
        <dgm:presLayoutVars>
          <dgm:chMax val="0"/>
          <dgm:chPref val="0"/>
        </dgm:presLayoutVars>
      </dgm:prSet>
      <dgm:spPr/>
    </dgm:pt>
  </dgm:ptLst>
  <dgm:cxnLst>
    <dgm:cxn modelId="{DAC5315D-E300-434F-95D0-AB28E353B648}" srcId="{EE636F4B-98C3-4706-B826-0A6E78265EB2}" destId="{90B135E5-E9AD-49D1-8252-F3DC53AEC87D}" srcOrd="0" destOrd="0" parTransId="{246EBF57-028D-4A7B-8B85-92D2CE1EB093}" sibTransId="{56D6E075-1993-4A91-B349-BBA56E354AC1}"/>
    <dgm:cxn modelId="{08658B57-6423-4473-8684-D28B7AF4FCA1}" type="presOf" srcId="{90B135E5-E9AD-49D1-8252-F3DC53AEC87D}" destId="{E86E1060-A697-4636-A8B1-AB6F55A36B5A}" srcOrd="0" destOrd="0" presId="urn:microsoft.com/office/officeart/2018/2/layout/IconVerticalSolidList"/>
    <dgm:cxn modelId="{81C58398-B50E-4B84-B441-38AEF702130A}" type="presOf" srcId="{EE636F4B-98C3-4706-B826-0A6E78265EB2}" destId="{F5019970-926E-488F-9BDD-C66E013F3FF9}" srcOrd="0" destOrd="0" presId="urn:microsoft.com/office/officeart/2018/2/layout/IconVerticalSolidList"/>
    <dgm:cxn modelId="{0FD679B2-5B8F-44C1-9518-282251F58052}" type="presOf" srcId="{DD4AAF20-4A3C-48BE-B993-1DACA811DDB9}" destId="{013210D8-FACA-4D90-8CB8-46D328281514}" srcOrd="0" destOrd="0" presId="urn:microsoft.com/office/officeart/2018/2/layout/IconVerticalSolidList"/>
    <dgm:cxn modelId="{612754CC-BE55-470F-BEBC-FF83CE18BB36}" srcId="{EE636F4B-98C3-4706-B826-0A6E78265EB2}" destId="{181EE362-FD91-4EB1-80DE-93913D8BD498}" srcOrd="2" destOrd="0" parTransId="{CF848899-17BE-4688-B53B-A5B652D686E5}" sibTransId="{8D305385-DA9E-4AAA-B7BD-326A7954550E}"/>
    <dgm:cxn modelId="{A569C2F0-8CA3-498F-B318-57C0289878A4}" srcId="{EE636F4B-98C3-4706-B826-0A6E78265EB2}" destId="{DD4AAF20-4A3C-48BE-B993-1DACA811DDB9}" srcOrd="1" destOrd="0" parTransId="{A68D21D6-4552-4D09-9755-966314563F24}" sibTransId="{B41EFAFD-7D30-4556-8330-5A2F9AAE20DD}"/>
    <dgm:cxn modelId="{E96A37F4-6ECB-40A5-8F19-8C8020A48DE3}" type="presOf" srcId="{181EE362-FD91-4EB1-80DE-93913D8BD498}" destId="{DE3DC733-3F6A-4DD6-B6AD-8A28AF0AE979}" srcOrd="0" destOrd="0" presId="urn:microsoft.com/office/officeart/2018/2/layout/IconVerticalSolidList"/>
    <dgm:cxn modelId="{1006F5DC-1629-4636-A101-5609C820AF4D}" type="presParOf" srcId="{F5019970-926E-488F-9BDD-C66E013F3FF9}" destId="{D30E9C34-8370-4AF1-B550-480001CC9EDC}" srcOrd="0" destOrd="0" presId="urn:microsoft.com/office/officeart/2018/2/layout/IconVerticalSolidList"/>
    <dgm:cxn modelId="{696A939C-5582-42EC-916E-719710CCBAE2}" type="presParOf" srcId="{D30E9C34-8370-4AF1-B550-480001CC9EDC}" destId="{6A01EC56-2988-4074-B828-15E0DAE9571B}" srcOrd="0" destOrd="0" presId="urn:microsoft.com/office/officeart/2018/2/layout/IconVerticalSolidList"/>
    <dgm:cxn modelId="{2AE6643E-E41E-4F06-A282-5CBE47B9FD1F}" type="presParOf" srcId="{D30E9C34-8370-4AF1-B550-480001CC9EDC}" destId="{AC26B309-936D-42E3-919F-8F9430A0120E}" srcOrd="1" destOrd="0" presId="urn:microsoft.com/office/officeart/2018/2/layout/IconVerticalSolidList"/>
    <dgm:cxn modelId="{650767A4-B009-4370-AE06-A64F585DF2E8}" type="presParOf" srcId="{D30E9C34-8370-4AF1-B550-480001CC9EDC}" destId="{3D9A1417-2738-4894-BBD9-18E0016BA6B3}" srcOrd="2" destOrd="0" presId="urn:microsoft.com/office/officeart/2018/2/layout/IconVerticalSolidList"/>
    <dgm:cxn modelId="{0974F1E7-EC87-447D-94EF-38207D410599}" type="presParOf" srcId="{D30E9C34-8370-4AF1-B550-480001CC9EDC}" destId="{E86E1060-A697-4636-A8B1-AB6F55A36B5A}" srcOrd="3" destOrd="0" presId="urn:microsoft.com/office/officeart/2018/2/layout/IconVerticalSolidList"/>
    <dgm:cxn modelId="{7ED87E2A-20B0-4236-A1C3-859D995A711C}" type="presParOf" srcId="{F5019970-926E-488F-9BDD-C66E013F3FF9}" destId="{A401AEF0-762D-439A-BCE6-D1DCD876843A}" srcOrd="1" destOrd="0" presId="urn:microsoft.com/office/officeart/2018/2/layout/IconVerticalSolidList"/>
    <dgm:cxn modelId="{9C9E0FC0-9DE5-458B-8A46-F5D9D5213C65}" type="presParOf" srcId="{F5019970-926E-488F-9BDD-C66E013F3FF9}" destId="{DF4C2B45-2DCE-4D05-B58B-AAE69C78FE29}" srcOrd="2" destOrd="0" presId="urn:microsoft.com/office/officeart/2018/2/layout/IconVerticalSolidList"/>
    <dgm:cxn modelId="{A27D7612-76AA-4D12-992A-3153BF67EE2E}" type="presParOf" srcId="{DF4C2B45-2DCE-4D05-B58B-AAE69C78FE29}" destId="{79A07A69-605B-43B2-9864-1CADEBE7EFD9}" srcOrd="0" destOrd="0" presId="urn:microsoft.com/office/officeart/2018/2/layout/IconVerticalSolidList"/>
    <dgm:cxn modelId="{DE3CE5C6-88F7-4AA8-BAC4-77DF8F317FCB}" type="presParOf" srcId="{DF4C2B45-2DCE-4D05-B58B-AAE69C78FE29}" destId="{0A155A5F-B8AA-4E6E-B8F3-871CFA51EDC3}" srcOrd="1" destOrd="0" presId="urn:microsoft.com/office/officeart/2018/2/layout/IconVerticalSolidList"/>
    <dgm:cxn modelId="{FB28404F-FE2F-4F5D-AC9A-BBD9030C48A6}" type="presParOf" srcId="{DF4C2B45-2DCE-4D05-B58B-AAE69C78FE29}" destId="{944C45AE-0B26-4D6E-9C6E-A2D0F20AA10F}" srcOrd="2" destOrd="0" presId="urn:microsoft.com/office/officeart/2018/2/layout/IconVerticalSolidList"/>
    <dgm:cxn modelId="{FBA5A928-4A64-45D0-82DE-E6CDE8D22B10}" type="presParOf" srcId="{DF4C2B45-2DCE-4D05-B58B-AAE69C78FE29}" destId="{013210D8-FACA-4D90-8CB8-46D328281514}" srcOrd="3" destOrd="0" presId="urn:microsoft.com/office/officeart/2018/2/layout/IconVerticalSolidList"/>
    <dgm:cxn modelId="{2EE052C4-8725-4461-B113-D72677400EF8}" type="presParOf" srcId="{F5019970-926E-488F-9BDD-C66E013F3FF9}" destId="{334FEE51-6911-4DCA-A868-0F91EEE2D4A6}" srcOrd="3" destOrd="0" presId="urn:microsoft.com/office/officeart/2018/2/layout/IconVerticalSolidList"/>
    <dgm:cxn modelId="{7752CB33-4EB4-4E54-9F02-1B4CA2B7364D}" type="presParOf" srcId="{F5019970-926E-488F-9BDD-C66E013F3FF9}" destId="{12D7980A-10B1-482E-9840-42A31E43768F}" srcOrd="4" destOrd="0" presId="urn:microsoft.com/office/officeart/2018/2/layout/IconVerticalSolidList"/>
    <dgm:cxn modelId="{8FD308A4-F884-4171-B037-50C20E4C4221}" type="presParOf" srcId="{12D7980A-10B1-482E-9840-42A31E43768F}" destId="{C3FCCE8D-4FC0-4895-871A-BCC0B3720044}" srcOrd="0" destOrd="0" presId="urn:microsoft.com/office/officeart/2018/2/layout/IconVerticalSolidList"/>
    <dgm:cxn modelId="{B5418DD9-9882-4D97-92E4-3D1D008D9C84}" type="presParOf" srcId="{12D7980A-10B1-482E-9840-42A31E43768F}" destId="{70A29A6B-BE25-44DE-A30E-D3682BF4582C}" srcOrd="1" destOrd="0" presId="urn:microsoft.com/office/officeart/2018/2/layout/IconVerticalSolidList"/>
    <dgm:cxn modelId="{B209C23F-36F1-4D1D-A76D-EAA0018F759E}" type="presParOf" srcId="{12D7980A-10B1-482E-9840-42A31E43768F}" destId="{6617B97B-610D-413C-BFA3-C8101BB970B9}" srcOrd="2" destOrd="0" presId="urn:microsoft.com/office/officeart/2018/2/layout/IconVerticalSolidList"/>
    <dgm:cxn modelId="{C0EFD265-0D1F-47F0-AE00-85EAFA2F7CA1}" type="presParOf" srcId="{12D7980A-10B1-482E-9840-42A31E43768F}" destId="{DE3DC733-3F6A-4DD6-B6AD-8A28AF0AE97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81F169-8A27-4DD7-BCFD-DE47E44C44C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2E15E05-3F97-42C0-B88B-F99AFD9CCE6A}">
      <dgm:prSet/>
      <dgm:spPr/>
      <dgm:t>
        <a:bodyPr/>
        <a:lstStyle/>
        <a:p>
          <a:r>
            <a:rPr lang="en-GB" b="1" dirty="0"/>
            <a:t>Evidence provided via the Peer Review of Teaching scheme (PLT)?</a:t>
          </a:r>
          <a:endParaRPr lang="en-US" b="1" dirty="0"/>
        </a:p>
      </dgm:t>
    </dgm:pt>
    <dgm:pt modelId="{F0838A61-A5CA-49EF-82B3-D1BB31B8E02B}" type="parTrans" cxnId="{C28ACFD9-8ED8-414A-9858-E3CFAC8C6E68}">
      <dgm:prSet/>
      <dgm:spPr/>
      <dgm:t>
        <a:bodyPr/>
        <a:lstStyle/>
        <a:p>
          <a:endParaRPr lang="en-US"/>
        </a:p>
      </dgm:t>
    </dgm:pt>
    <dgm:pt modelId="{E2AE243A-5EF0-403D-8F5D-6F566D704228}" type="sibTrans" cxnId="{C28ACFD9-8ED8-414A-9858-E3CFAC8C6E68}">
      <dgm:prSet/>
      <dgm:spPr/>
      <dgm:t>
        <a:bodyPr/>
        <a:lstStyle/>
        <a:p>
          <a:endParaRPr lang="en-US"/>
        </a:p>
      </dgm:t>
    </dgm:pt>
    <dgm:pt modelId="{767CA86D-0F4B-4100-B733-7CDF37B68017}">
      <dgm:prSet/>
      <dgm:spPr/>
      <dgm:t>
        <a:bodyPr/>
        <a:lstStyle/>
        <a:p>
          <a:r>
            <a:rPr lang="en-GB" b="1" dirty="0"/>
            <a:t>Grouped Student Evaluation scheme?</a:t>
          </a:r>
          <a:endParaRPr lang="en-US" b="1" dirty="0"/>
        </a:p>
      </dgm:t>
    </dgm:pt>
    <dgm:pt modelId="{36CAAF88-E6BE-4851-A170-D9708809EFD6}" type="parTrans" cxnId="{62EFDE88-2E51-47B3-8696-8989F2F7CC3F}">
      <dgm:prSet/>
      <dgm:spPr/>
      <dgm:t>
        <a:bodyPr/>
        <a:lstStyle/>
        <a:p>
          <a:endParaRPr lang="en-US"/>
        </a:p>
      </dgm:t>
    </dgm:pt>
    <dgm:pt modelId="{0EA2B224-0344-46B5-84B2-5B54496221BD}" type="sibTrans" cxnId="{62EFDE88-2E51-47B3-8696-8989F2F7CC3F}">
      <dgm:prSet/>
      <dgm:spPr/>
      <dgm:t>
        <a:bodyPr/>
        <a:lstStyle/>
        <a:p>
          <a:endParaRPr lang="en-US"/>
        </a:p>
      </dgm:t>
    </dgm:pt>
    <dgm:pt modelId="{988A1D55-61A1-4B13-AC77-1B5AE05C8918}">
      <dgm:prSet/>
      <dgm:spPr/>
      <dgm:t>
        <a:bodyPr/>
        <a:lstStyle/>
        <a:p>
          <a:r>
            <a:rPr lang="en-GB" b="1" dirty="0"/>
            <a:t>Representative student feedback data?</a:t>
          </a:r>
          <a:endParaRPr lang="en-US" b="1" dirty="0"/>
        </a:p>
      </dgm:t>
    </dgm:pt>
    <dgm:pt modelId="{2BC483B0-A925-4AB7-9D5C-1361C4AA07A4}" type="parTrans" cxnId="{B7E3EF5B-0728-4EA0-88F8-C1FA3158D138}">
      <dgm:prSet/>
      <dgm:spPr/>
      <dgm:t>
        <a:bodyPr/>
        <a:lstStyle/>
        <a:p>
          <a:endParaRPr lang="en-US"/>
        </a:p>
      </dgm:t>
    </dgm:pt>
    <dgm:pt modelId="{03BC91E9-E1EA-4493-A83B-A1F4AECB9F52}" type="sibTrans" cxnId="{B7E3EF5B-0728-4EA0-88F8-C1FA3158D138}">
      <dgm:prSet/>
      <dgm:spPr/>
      <dgm:t>
        <a:bodyPr/>
        <a:lstStyle/>
        <a:p>
          <a:endParaRPr lang="en-US"/>
        </a:p>
      </dgm:t>
    </dgm:pt>
    <dgm:pt modelId="{0B7E1706-AC21-4A6D-A097-947581CEBB64}">
      <dgm:prSet/>
      <dgm:spPr/>
      <dgm:t>
        <a:bodyPr/>
        <a:lstStyle/>
        <a:p>
          <a:r>
            <a:rPr lang="en-GB" b="1" dirty="0"/>
            <a:t>Short, selective, powerful representative quotes from students?</a:t>
          </a:r>
          <a:endParaRPr lang="en-US" b="1" dirty="0"/>
        </a:p>
      </dgm:t>
    </dgm:pt>
    <dgm:pt modelId="{30F6B761-1DFC-4357-84BB-D7457FC2DD80}" type="parTrans" cxnId="{5C8B1649-F919-44ED-8418-4F3F78D5CF49}">
      <dgm:prSet/>
      <dgm:spPr/>
      <dgm:t>
        <a:bodyPr/>
        <a:lstStyle/>
        <a:p>
          <a:endParaRPr lang="en-US"/>
        </a:p>
      </dgm:t>
    </dgm:pt>
    <dgm:pt modelId="{D1551EDD-644F-4DCF-BD8E-A2DAD0D1FEF1}" type="sibTrans" cxnId="{5C8B1649-F919-44ED-8418-4F3F78D5CF49}">
      <dgm:prSet/>
      <dgm:spPr/>
      <dgm:t>
        <a:bodyPr/>
        <a:lstStyle/>
        <a:p>
          <a:endParaRPr lang="en-US"/>
        </a:p>
      </dgm:t>
    </dgm:pt>
    <dgm:pt modelId="{D883F454-C37F-44B9-8455-73B0A5AB3C4B}" type="pres">
      <dgm:prSet presAssocID="{4581F169-8A27-4DD7-BCFD-DE47E44C44C4}" presName="linear" presStyleCnt="0">
        <dgm:presLayoutVars>
          <dgm:animLvl val="lvl"/>
          <dgm:resizeHandles val="exact"/>
        </dgm:presLayoutVars>
      </dgm:prSet>
      <dgm:spPr/>
    </dgm:pt>
    <dgm:pt modelId="{514E9581-862A-4D8D-B85D-70D1F17DF251}" type="pres">
      <dgm:prSet presAssocID="{62E15E05-3F97-42C0-B88B-F99AFD9CCE6A}" presName="parentText" presStyleLbl="node1" presStyleIdx="0" presStyleCnt="4">
        <dgm:presLayoutVars>
          <dgm:chMax val="0"/>
          <dgm:bulletEnabled val="1"/>
        </dgm:presLayoutVars>
      </dgm:prSet>
      <dgm:spPr/>
    </dgm:pt>
    <dgm:pt modelId="{1F7CEB00-D5F7-4EEF-9252-002A3AE05F70}" type="pres">
      <dgm:prSet presAssocID="{E2AE243A-5EF0-403D-8F5D-6F566D704228}" presName="spacer" presStyleCnt="0"/>
      <dgm:spPr/>
    </dgm:pt>
    <dgm:pt modelId="{574661DC-2AD7-4FA1-B042-C680805D0C12}" type="pres">
      <dgm:prSet presAssocID="{767CA86D-0F4B-4100-B733-7CDF37B68017}" presName="parentText" presStyleLbl="node1" presStyleIdx="1" presStyleCnt="4">
        <dgm:presLayoutVars>
          <dgm:chMax val="0"/>
          <dgm:bulletEnabled val="1"/>
        </dgm:presLayoutVars>
      </dgm:prSet>
      <dgm:spPr/>
    </dgm:pt>
    <dgm:pt modelId="{CA7A6B17-C804-44E4-96A9-3585A1145526}" type="pres">
      <dgm:prSet presAssocID="{0EA2B224-0344-46B5-84B2-5B54496221BD}" presName="spacer" presStyleCnt="0"/>
      <dgm:spPr/>
    </dgm:pt>
    <dgm:pt modelId="{89B9D3A6-4D9D-4BE1-801D-6187AE613C26}" type="pres">
      <dgm:prSet presAssocID="{988A1D55-61A1-4B13-AC77-1B5AE05C8918}" presName="parentText" presStyleLbl="node1" presStyleIdx="2" presStyleCnt="4">
        <dgm:presLayoutVars>
          <dgm:chMax val="0"/>
          <dgm:bulletEnabled val="1"/>
        </dgm:presLayoutVars>
      </dgm:prSet>
      <dgm:spPr/>
    </dgm:pt>
    <dgm:pt modelId="{7A6B3469-51B2-4B19-92DE-8C911EA65557}" type="pres">
      <dgm:prSet presAssocID="{03BC91E9-E1EA-4493-A83B-A1F4AECB9F52}" presName="spacer" presStyleCnt="0"/>
      <dgm:spPr/>
    </dgm:pt>
    <dgm:pt modelId="{62859683-F902-4271-999C-5B4B6F20D420}" type="pres">
      <dgm:prSet presAssocID="{0B7E1706-AC21-4A6D-A097-947581CEBB64}" presName="parentText" presStyleLbl="node1" presStyleIdx="3" presStyleCnt="4">
        <dgm:presLayoutVars>
          <dgm:chMax val="0"/>
          <dgm:bulletEnabled val="1"/>
        </dgm:presLayoutVars>
      </dgm:prSet>
      <dgm:spPr/>
    </dgm:pt>
  </dgm:ptLst>
  <dgm:cxnLst>
    <dgm:cxn modelId="{B67F3D20-B5DB-4545-85AC-00503404E31D}" type="presOf" srcId="{0B7E1706-AC21-4A6D-A097-947581CEBB64}" destId="{62859683-F902-4271-999C-5B4B6F20D420}" srcOrd="0" destOrd="0" presId="urn:microsoft.com/office/officeart/2005/8/layout/vList2"/>
    <dgm:cxn modelId="{B7E3EF5B-0728-4EA0-88F8-C1FA3158D138}" srcId="{4581F169-8A27-4DD7-BCFD-DE47E44C44C4}" destId="{988A1D55-61A1-4B13-AC77-1B5AE05C8918}" srcOrd="2" destOrd="0" parTransId="{2BC483B0-A925-4AB7-9D5C-1361C4AA07A4}" sibTransId="{03BC91E9-E1EA-4493-A83B-A1F4AECB9F52}"/>
    <dgm:cxn modelId="{5C8B1649-F919-44ED-8418-4F3F78D5CF49}" srcId="{4581F169-8A27-4DD7-BCFD-DE47E44C44C4}" destId="{0B7E1706-AC21-4A6D-A097-947581CEBB64}" srcOrd="3" destOrd="0" parTransId="{30F6B761-1DFC-4357-84BB-D7457FC2DD80}" sibTransId="{D1551EDD-644F-4DCF-BD8E-A2DAD0D1FEF1}"/>
    <dgm:cxn modelId="{7A60DF4E-5C09-49CD-BEB8-FAFDB758DA81}" type="presOf" srcId="{988A1D55-61A1-4B13-AC77-1B5AE05C8918}" destId="{89B9D3A6-4D9D-4BE1-801D-6187AE613C26}" srcOrd="0" destOrd="0" presId="urn:microsoft.com/office/officeart/2005/8/layout/vList2"/>
    <dgm:cxn modelId="{D389384F-A8DD-4F06-A788-580585A3DCD3}" type="presOf" srcId="{4581F169-8A27-4DD7-BCFD-DE47E44C44C4}" destId="{D883F454-C37F-44B9-8455-73B0A5AB3C4B}" srcOrd="0" destOrd="0" presId="urn:microsoft.com/office/officeart/2005/8/layout/vList2"/>
    <dgm:cxn modelId="{5EB08181-5249-402F-A47C-E0204CAF5313}" type="presOf" srcId="{767CA86D-0F4B-4100-B733-7CDF37B68017}" destId="{574661DC-2AD7-4FA1-B042-C680805D0C12}" srcOrd="0" destOrd="0" presId="urn:microsoft.com/office/officeart/2005/8/layout/vList2"/>
    <dgm:cxn modelId="{62EFDE88-2E51-47B3-8696-8989F2F7CC3F}" srcId="{4581F169-8A27-4DD7-BCFD-DE47E44C44C4}" destId="{767CA86D-0F4B-4100-B733-7CDF37B68017}" srcOrd="1" destOrd="0" parTransId="{36CAAF88-E6BE-4851-A170-D9708809EFD6}" sibTransId="{0EA2B224-0344-46B5-84B2-5B54496221BD}"/>
    <dgm:cxn modelId="{C28ACFD9-8ED8-414A-9858-E3CFAC8C6E68}" srcId="{4581F169-8A27-4DD7-BCFD-DE47E44C44C4}" destId="{62E15E05-3F97-42C0-B88B-F99AFD9CCE6A}" srcOrd="0" destOrd="0" parTransId="{F0838A61-A5CA-49EF-82B3-D1BB31B8E02B}" sibTransId="{E2AE243A-5EF0-403D-8F5D-6F566D704228}"/>
    <dgm:cxn modelId="{F2B3CFF5-FD81-4721-B125-A10987731EAD}" type="presOf" srcId="{62E15E05-3F97-42C0-B88B-F99AFD9CCE6A}" destId="{514E9581-862A-4D8D-B85D-70D1F17DF251}" srcOrd="0" destOrd="0" presId="urn:microsoft.com/office/officeart/2005/8/layout/vList2"/>
    <dgm:cxn modelId="{58CDAC5C-2190-434C-85DA-D03878061F66}" type="presParOf" srcId="{D883F454-C37F-44B9-8455-73B0A5AB3C4B}" destId="{514E9581-862A-4D8D-B85D-70D1F17DF251}" srcOrd="0" destOrd="0" presId="urn:microsoft.com/office/officeart/2005/8/layout/vList2"/>
    <dgm:cxn modelId="{01B91B38-DE48-48ED-8427-1EB04CDAD1E2}" type="presParOf" srcId="{D883F454-C37F-44B9-8455-73B0A5AB3C4B}" destId="{1F7CEB00-D5F7-4EEF-9252-002A3AE05F70}" srcOrd="1" destOrd="0" presId="urn:microsoft.com/office/officeart/2005/8/layout/vList2"/>
    <dgm:cxn modelId="{74E7A7A1-44E8-4258-8E6B-83FF1939FDD0}" type="presParOf" srcId="{D883F454-C37F-44B9-8455-73B0A5AB3C4B}" destId="{574661DC-2AD7-4FA1-B042-C680805D0C12}" srcOrd="2" destOrd="0" presId="urn:microsoft.com/office/officeart/2005/8/layout/vList2"/>
    <dgm:cxn modelId="{85483750-7F32-43A0-A599-190C65478FF1}" type="presParOf" srcId="{D883F454-C37F-44B9-8455-73B0A5AB3C4B}" destId="{CA7A6B17-C804-44E4-96A9-3585A1145526}" srcOrd="3" destOrd="0" presId="urn:microsoft.com/office/officeart/2005/8/layout/vList2"/>
    <dgm:cxn modelId="{7A2A2B3E-D457-4B08-90E8-5BD00AAE04F9}" type="presParOf" srcId="{D883F454-C37F-44B9-8455-73B0A5AB3C4B}" destId="{89B9D3A6-4D9D-4BE1-801D-6187AE613C26}" srcOrd="4" destOrd="0" presId="urn:microsoft.com/office/officeart/2005/8/layout/vList2"/>
    <dgm:cxn modelId="{5C324E0A-741D-4AAE-A356-E492FA7AC57D}" type="presParOf" srcId="{D883F454-C37F-44B9-8455-73B0A5AB3C4B}" destId="{7A6B3469-51B2-4B19-92DE-8C911EA65557}" srcOrd="5" destOrd="0" presId="urn:microsoft.com/office/officeart/2005/8/layout/vList2"/>
    <dgm:cxn modelId="{27B7BFBF-6339-4811-8AEB-BBA16B41AC8F}" type="presParOf" srcId="{D883F454-C37F-44B9-8455-73B0A5AB3C4B}" destId="{62859683-F902-4271-999C-5B4B6F20D42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1EC56-2988-4074-B828-15E0DAE9571B}">
      <dsp:nvSpPr>
        <dsp:cNvPr id="0" name=""/>
        <dsp:cNvSpPr/>
      </dsp:nvSpPr>
      <dsp:spPr>
        <a:xfrm>
          <a:off x="0" y="680"/>
          <a:ext cx="6269038" cy="159164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26B309-936D-42E3-919F-8F9430A0120E}">
      <dsp:nvSpPr>
        <dsp:cNvPr id="0" name=""/>
        <dsp:cNvSpPr/>
      </dsp:nvSpPr>
      <dsp:spPr>
        <a:xfrm>
          <a:off x="481473" y="358800"/>
          <a:ext cx="875405" cy="8754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6E1060-A697-4636-A8B1-AB6F55A36B5A}">
      <dsp:nvSpPr>
        <dsp:cNvPr id="0" name=""/>
        <dsp:cNvSpPr/>
      </dsp:nvSpPr>
      <dsp:spPr>
        <a:xfrm>
          <a:off x="1838352" y="680"/>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933450">
            <a:lnSpc>
              <a:spcPct val="90000"/>
            </a:lnSpc>
            <a:spcBef>
              <a:spcPct val="0"/>
            </a:spcBef>
            <a:spcAft>
              <a:spcPct val="35000"/>
            </a:spcAft>
            <a:buNone/>
          </a:pPr>
          <a:r>
            <a:rPr lang="en-GB" sz="2100" b="1" kern="1200" dirty="0"/>
            <a:t>your application demonstrates that you go well beyond what could be expected for anyone doing this role;</a:t>
          </a:r>
          <a:endParaRPr lang="en-US" sz="2100" b="1" kern="1200" dirty="0"/>
        </a:p>
      </dsp:txBody>
      <dsp:txXfrm>
        <a:off x="1838352" y="680"/>
        <a:ext cx="4430685" cy="1591647"/>
      </dsp:txXfrm>
    </dsp:sp>
    <dsp:sp modelId="{79A07A69-605B-43B2-9864-1CADEBE7EFD9}">
      <dsp:nvSpPr>
        <dsp:cNvPr id="0" name=""/>
        <dsp:cNvSpPr/>
      </dsp:nvSpPr>
      <dsp:spPr>
        <a:xfrm>
          <a:off x="0" y="1990238"/>
          <a:ext cx="6269038" cy="159164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155A5F-B8AA-4E6E-B8F3-871CFA51EDC3}">
      <dsp:nvSpPr>
        <dsp:cNvPr id="0" name=""/>
        <dsp:cNvSpPr/>
      </dsp:nvSpPr>
      <dsp:spPr>
        <a:xfrm>
          <a:off x="481473" y="2348359"/>
          <a:ext cx="875405" cy="8754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3210D8-FACA-4D90-8CB8-46D328281514}">
      <dsp:nvSpPr>
        <dsp:cNvPr id="0" name=""/>
        <dsp:cNvSpPr/>
      </dsp:nvSpPr>
      <dsp:spPr>
        <a:xfrm>
          <a:off x="1838352" y="1990238"/>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933450">
            <a:lnSpc>
              <a:spcPct val="90000"/>
            </a:lnSpc>
            <a:spcBef>
              <a:spcPct val="0"/>
            </a:spcBef>
            <a:spcAft>
              <a:spcPct val="35000"/>
            </a:spcAft>
            <a:buNone/>
          </a:pPr>
          <a:r>
            <a:rPr lang="en-GB" sz="2100" b="1" kern="1200" dirty="0"/>
            <a:t>you can evidence your achievement in quantitative and qualitative terms;</a:t>
          </a:r>
          <a:endParaRPr lang="en-US" sz="2100" b="1" kern="1200" dirty="0"/>
        </a:p>
      </dsp:txBody>
      <dsp:txXfrm>
        <a:off x="1838352" y="1990238"/>
        <a:ext cx="4430685" cy="1591647"/>
      </dsp:txXfrm>
    </dsp:sp>
    <dsp:sp modelId="{C3FCCE8D-4FC0-4895-871A-BCC0B3720044}">
      <dsp:nvSpPr>
        <dsp:cNvPr id="0" name=""/>
        <dsp:cNvSpPr/>
      </dsp:nvSpPr>
      <dsp:spPr>
        <a:xfrm>
          <a:off x="0" y="3979797"/>
          <a:ext cx="6269038" cy="159164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A29A6B-BE25-44DE-A30E-D3682BF4582C}">
      <dsp:nvSpPr>
        <dsp:cNvPr id="0" name=""/>
        <dsp:cNvSpPr/>
      </dsp:nvSpPr>
      <dsp:spPr>
        <a:xfrm>
          <a:off x="481473" y="4337918"/>
          <a:ext cx="875405" cy="8754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3DC733-3F6A-4DD6-B6AD-8A28AF0AE979}">
      <dsp:nvSpPr>
        <dsp:cNvPr id="0" name=""/>
        <dsp:cNvSpPr/>
      </dsp:nvSpPr>
      <dsp:spPr>
        <a:xfrm>
          <a:off x="1838352" y="3979797"/>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933450">
            <a:lnSpc>
              <a:spcPct val="90000"/>
            </a:lnSpc>
            <a:spcBef>
              <a:spcPct val="0"/>
            </a:spcBef>
            <a:spcAft>
              <a:spcPct val="35000"/>
            </a:spcAft>
            <a:buNone/>
          </a:pPr>
          <a:r>
            <a:rPr lang="en-GB" sz="2100" b="1" kern="1200" dirty="0"/>
            <a:t>your learning and teaching achievements are being recognised institutionally, nationally and ideally internationally.</a:t>
          </a:r>
          <a:endParaRPr lang="en-US" sz="2100" b="1" kern="1200" dirty="0"/>
        </a:p>
      </dsp:txBody>
      <dsp:txXfrm>
        <a:off x="1838352" y="3979797"/>
        <a:ext cx="4430685" cy="15916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E9581-862A-4D8D-B85D-70D1F17DF251}">
      <dsp:nvSpPr>
        <dsp:cNvPr id="0" name=""/>
        <dsp:cNvSpPr/>
      </dsp:nvSpPr>
      <dsp:spPr>
        <a:xfrm>
          <a:off x="0" y="83910"/>
          <a:ext cx="6900512" cy="12729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b="1" kern="1200" dirty="0"/>
            <a:t>Evidence provided via the Peer Review of Teaching scheme (PLT)?</a:t>
          </a:r>
          <a:endParaRPr lang="en-US" sz="3200" b="1" kern="1200" dirty="0"/>
        </a:p>
      </dsp:txBody>
      <dsp:txXfrm>
        <a:off x="62141" y="146051"/>
        <a:ext cx="6776230" cy="1148678"/>
      </dsp:txXfrm>
    </dsp:sp>
    <dsp:sp modelId="{574661DC-2AD7-4FA1-B042-C680805D0C12}">
      <dsp:nvSpPr>
        <dsp:cNvPr id="0" name=""/>
        <dsp:cNvSpPr/>
      </dsp:nvSpPr>
      <dsp:spPr>
        <a:xfrm>
          <a:off x="0" y="1449030"/>
          <a:ext cx="6900512" cy="127296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b="1" kern="1200" dirty="0"/>
            <a:t>Grouped Student Evaluation scheme?</a:t>
          </a:r>
          <a:endParaRPr lang="en-US" sz="3200" b="1" kern="1200" dirty="0"/>
        </a:p>
      </dsp:txBody>
      <dsp:txXfrm>
        <a:off x="62141" y="1511171"/>
        <a:ext cx="6776230" cy="1148678"/>
      </dsp:txXfrm>
    </dsp:sp>
    <dsp:sp modelId="{89B9D3A6-4D9D-4BE1-801D-6187AE613C26}">
      <dsp:nvSpPr>
        <dsp:cNvPr id="0" name=""/>
        <dsp:cNvSpPr/>
      </dsp:nvSpPr>
      <dsp:spPr>
        <a:xfrm>
          <a:off x="0" y="2814150"/>
          <a:ext cx="6900512" cy="127296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b="1" kern="1200" dirty="0"/>
            <a:t>Representative student feedback data?</a:t>
          </a:r>
          <a:endParaRPr lang="en-US" sz="3200" b="1" kern="1200" dirty="0"/>
        </a:p>
      </dsp:txBody>
      <dsp:txXfrm>
        <a:off x="62141" y="2876291"/>
        <a:ext cx="6776230" cy="1148678"/>
      </dsp:txXfrm>
    </dsp:sp>
    <dsp:sp modelId="{62859683-F902-4271-999C-5B4B6F20D420}">
      <dsp:nvSpPr>
        <dsp:cNvPr id="0" name=""/>
        <dsp:cNvSpPr/>
      </dsp:nvSpPr>
      <dsp:spPr>
        <a:xfrm>
          <a:off x="0" y="4179270"/>
          <a:ext cx="6900512" cy="12729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b="1" kern="1200" dirty="0"/>
            <a:t>Short, selective, powerful representative quotes from students?</a:t>
          </a:r>
          <a:endParaRPr lang="en-US" sz="3200" b="1" kern="1200" dirty="0"/>
        </a:p>
      </dsp:txBody>
      <dsp:txXfrm>
        <a:off x="62141" y="4241411"/>
        <a:ext cx="6776230" cy="114867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05BFB-098D-40EB-A115-A6CE105325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72717FF-2F79-4C83-A148-F239516668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32DA2B-50F0-4204-BB1F-0D811C72323D}"/>
              </a:ext>
            </a:extLst>
          </p:cNvPr>
          <p:cNvSpPr>
            <a:spLocks noGrp="1"/>
          </p:cNvSpPr>
          <p:nvPr>
            <p:ph type="dt" sz="half" idx="10"/>
          </p:nvPr>
        </p:nvSpPr>
        <p:spPr/>
        <p:txBody>
          <a:bodyPr/>
          <a:lstStyle/>
          <a:p>
            <a:fld id="{DC386CB6-0034-4E51-9BB7-BAF15C1609AB}" type="datetimeFigureOut">
              <a:rPr lang="en-GB" smtClean="0"/>
              <a:t>22/01/2021</a:t>
            </a:fld>
            <a:endParaRPr lang="en-GB"/>
          </a:p>
        </p:txBody>
      </p:sp>
      <p:sp>
        <p:nvSpPr>
          <p:cNvPr id="5" name="Footer Placeholder 4">
            <a:extLst>
              <a:ext uri="{FF2B5EF4-FFF2-40B4-BE49-F238E27FC236}">
                <a16:creationId xmlns:a16="http://schemas.microsoft.com/office/drawing/2014/main" id="{A9F9F6A8-017A-41B5-8BB7-E9B0E65903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20613D-747B-4611-8561-F224419E9E86}"/>
              </a:ext>
            </a:extLst>
          </p:cNvPr>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1555303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54309-55C6-4B8F-9712-49EF570EC93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BD363D-66E5-4EEA-AFC1-5875A7FDEC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730A52-5BD7-4AA0-81BA-BAB167EDEBBD}"/>
              </a:ext>
            </a:extLst>
          </p:cNvPr>
          <p:cNvSpPr>
            <a:spLocks noGrp="1"/>
          </p:cNvSpPr>
          <p:nvPr>
            <p:ph type="dt" sz="half" idx="10"/>
          </p:nvPr>
        </p:nvSpPr>
        <p:spPr/>
        <p:txBody>
          <a:bodyPr/>
          <a:lstStyle/>
          <a:p>
            <a:fld id="{DC386CB6-0034-4E51-9BB7-BAF15C1609AB}" type="datetimeFigureOut">
              <a:rPr lang="en-GB" smtClean="0"/>
              <a:t>22/01/2021</a:t>
            </a:fld>
            <a:endParaRPr lang="en-GB"/>
          </a:p>
        </p:txBody>
      </p:sp>
      <p:sp>
        <p:nvSpPr>
          <p:cNvPr id="5" name="Footer Placeholder 4">
            <a:extLst>
              <a:ext uri="{FF2B5EF4-FFF2-40B4-BE49-F238E27FC236}">
                <a16:creationId xmlns:a16="http://schemas.microsoft.com/office/drawing/2014/main" id="{C7FFD316-15C5-4AB3-8926-D79F2F6756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C820C6-D052-4C5A-9683-7720394D1F24}"/>
              </a:ext>
            </a:extLst>
          </p:cNvPr>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568389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C7A7D6-9A48-4FB8-A42F-A7744BACA4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83800F-B87D-43A1-966E-DD889ED73E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2A9003-5584-4D41-A62E-0164184503C5}"/>
              </a:ext>
            </a:extLst>
          </p:cNvPr>
          <p:cNvSpPr>
            <a:spLocks noGrp="1"/>
          </p:cNvSpPr>
          <p:nvPr>
            <p:ph type="dt" sz="half" idx="10"/>
          </p:nvPr>
        </p:nvSpPr>
        <p:spPr/>
        <p:txBody>
          <a:bodyPr/>
          <a:lstStyle/>
          <a:p>
            <a:fld id="{DC386CB6-0034-4E51-9BB7-BAF15C1609AB}" type="datetimeFigureOut">
              <a:rPr lang="en-GB" smtClean="0"/>
              <a:t>22/01/2021</a:t>
            </a:fld>
            <a:endParaRPr lang="en-GB"/>
          </a:p>
        </p:txBody>
      </p:sp>
      <p:sp>
        <p:nvSpPr>
          <p:cNvPr id="5" name="Footer Placeholder 4">
            <a:extLst>
              <a:ext uri="{FF2B5EF4-FFF2-40B4-BE49-F238E27FC236}">
                <a16:creationId xmlns:a16="http://schemas.microsoft.com/office/drawing/2014/main" id="{DF73A28B-61CC-4E87-985D-4D871EBA4C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ECBEFF-E470-49D9-A569-7284DA824DC6}"/>
              </a:ext>
            </a:extLst>
          </p:cNvPr>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1770016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F51A8-E33E-4FD1-BF6E-3930DB8326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068721-A0F9-48CD-83DA-348573171C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A81A4-4C61-4176-AF69-43AE263392F2}"/>
              </a:ext>
            </a:extLst>
          </p:cNvPr>
          <p:cNvSpPr>
            <a:spLocks noGrp="1"/>
          </p:cNvSpPr>
          <p:nvPr>
            <p:ph type="dt" sz="half" idx="10"/>
          </p:nvPr>
        </p:nvSpPr>
        <p:spPr/>
        <p:txBody>
          <a:bodyPr/>
          <a:lstStyle/>
          <a:p>
            <a:fld id="{DC386CB6-0034-4E51-9BB7-BAF15C1609AB}" type="datetimeFigureOut">
              <a:rPr lang="en-GB" smtClean="0"/>
              <a:t>22/01/2021</a:t>
            </a:fld>
            <a:endParaRPr lang="en-GB"/>
          </a:p>
        </p:txBody>
      </p:sp>
      <p:sp>
        <p:nvSpPr>
          <p:cNvPr id="5" name="Footer Placeholder 4">
            <a:extLst>
              <a:ext uri="{FF2B5EF4-FFF2-40B4-BE49-F238E27FC236}">
                <a16:creationId xmlns:a16="http://schemas.microsoft.com/office/drawing/2014/main" id="{941890AF-D602-47CC-A188-3D88F555D7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A5F19B-AC5E-4541-900C-0726EEFD90CB}"/>
              </a:ext>
            </a:extLst>
          </p:cNvPr>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3764450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0C10C-9F8A-4F2B-9D84-10398AEA63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4FEDC14-4481-4107-9CE0-36564B3B19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F55147-F496-4709-8757-5000E2652D93}"/>
              </a:ext>
            </a:extLst>
          </p:cNvPr>
          <p:cNvSpPr>
            <a:spLocks noGrp="1"/>
          </p:cNvSpPr>
          <p:nvPr>
            <p:ph type="dt" sz="half" idx="10"/>
          </p:nvPr>
        </p:nvSpPr>
        <p:spPr/>
        <p:txBody>
          <a:bodyPr/>
          <a:lstStyle/>
          <a:p>
            <a:fld id="{DC386CB6-0034-4E51-9BB7-BAF15C1609AB}" type="datetimeFigureOut">
              <a:rPr lang="en-GB" smtClean="0"/>
              <a:t>22/01/2021</a:t>
            </a:fld>
            <a:endParaRPr lang="en-GB"/>
          </a:p>
        </p:txBody>
      </p:sp>
      <p:sp>
        <p:nvSpPr>
          <p:cNvPr id="5" name="Footer Placeholder 4">
            <a:extLst>
              <a:ext uri="{FF2B5EF4-FFF2-40B4-BE49-F238E27FC236}">
                <a16:creationId xmlns:a16="http://schemas.microsoft.com/office/drawing/2014/main" id="{A0D2DD13-5303-42BF-841E-E57507AFA4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D27F19-A88C-4B80-87A5-C1B1BFDE0D72}"/>
              </a:ext>
            </a:extLst>
          </p:cNvPr>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1426786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A77CE-09BD-4141-80D7-1D4663855E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C170D5-8296-4985-BEC7-AEAD4DF081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6022E1E-C3F8-4D6B-9F3E-9C5B4B175D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8FCCED5-CDF5-4920-B2AE-5483AEF6A4A8}"/>
              </a:ext>
            </a:extLst>
          </p:cNvPr>
          <p:cNvSpPr>
            <a:spLocks noGrp="1"/>
          </p:cNvSpPr>
          <p:nvPr>
            <p:ph type="dt" sz="half" idx="10"/>
          </p:nvPr>
        </p:nvSpPr>
        <p:spPr/>
        <p:txBody>
          <a:bodyPr/>
          <a:lstStyle/>
          <a:p>
            <a:fld id="{DC386CB6-0034-4E51-9BB7-BAF15C1609AB}" type="datetimeFigureOut">
              <a:rPr lang="en-GB" smtClean="0"/>
              <a:t>22/01/2021</a:t>
            </a:fld>
            <a:endParaRPr lang="en-GB"/>
          </a:p>
        </p:txBody>
      </p:sp>
      <p:sp>
        <p:nvSpPr>
          <p:cNvPr id="6" name="Footer Placeholder 5">
            <a:extLst>
              <a:ext uri="{FF2B5EF4-FFF2-40B4-BE49-F238E27FC236}">
                <a16:creationId xmlns:a16="http://schemas.microsoft.com/office/drawing/2014/main" id="{4AF9173B-E4A8-4981-99DF-58EA7FDB73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E94833-845C-4EAC-9FB6-4A9F5658FC1A}"/>
              </a:ext>
            </a:extLst>
          </p:cNvPr>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3107446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A056A-D18D-4C3C-9F30-78F3410A51F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CB0D82-69C6-4A76-92ED-70488DFFD9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1EE237-6275-4317-8D8C-42FE0E39E9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8A1C215-77CA-4A39-B5B1-D8AF26083D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4C2079-EA44-4A2F-9941-A4A5FC55CA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1EFD71-A47B-44AE-93C0-6D169B2A9682}"/>
              </a:ext>
            </a:extLst>
          </p:cNvPr>
          <p:cNvSpPr>
            <a:spLocks noGrp="1"/>
          </p:cNvSpPr>
          <p:nvPr>
            <p:ph type="dt" sz="half" idx="10"/>
          </p:nvPr>
        </p:nvSpPr>
        <p:spPr/>
        <p:txBody>
          <a:bodyPr/>
          <a:lstStyle/>
          <a:p>
            <a:fld id="{DC386CB6-0034-4E51-9BB7-BAF15C1609AB}" type="datetimeFigureOut">
              <a:rPr lang="en-GB" smtClean="0"/>
              <a:t>22/01/2021</a:t>
            </a:fld>
            <a:endParaRPr lang="en-GB"/>
          </a:p>
        </p:txBody>
      </p:sp>
      <p:sp>
        <p:nvSpPr>
          <p:cNvPr id="8" name="Footer Placeholder 7">
            <a:extLst>
              <a:ext uri="{FF2B5EF4-FFF2-40B4-BE49-F238E27FC236}">
                <a16:creationId xmlns:a16="http://schemas.microsoft.com/office/drawing/2014/main" id="{F43BA352-0DBF-47ED-B650-AB20FDFC5D4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3DF68A-EDFE-483D-94F0-9FEC48FA9A52}"/>
              </a:ext>
            </a:extLst>
          </p:cNvPr>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295539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1F40C-A7B9-4737-A0F9-595C74F6588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D34A0EA-655B-4061-ABBA-D812C3689D8D}"/>
              </a:ext>
            </a:extLst>
          </p:cNvPr>
          <p:cNvSpPr>
            <a:spLocks noGrp="1"/>
          </p:cNvSpPr>
          <p:nvPr>
            <p:ph type="dt" sz="half" idx="10"/>
          </p:nvPr>
        </p:nvSpPr>
        <p:spPr/>
        <p:txBody>
          <a:bodyPr/>
          <a:lstStyle/>
          <a:p>
            <a:fld id="{DC386CB6-0034-4E51-9BB7-BAF15C1609AB}" type="datetimeFigureOut">
              <a:rPr lang="en-GB" smtClean="0"/>
              <a:t>22/01/2021</a:t>
            </a:fld>
            <a:endParaRPr lang="en-GB"/>
          </a:p>
        </p:txBody>
      </p:sp>
      <p:sp>
        <p:nvSpPr>
          <p:cNvPr id="4" name="Footer Placeholder 3">
            <a:extLst>
              <a:ext uri="{FF2B5EF4-FFF2-40B4-BE49-F238E27FC236}">
                <a16:creationId xmlns:a16="http://schemas.microsoft.com/office/drawing/2014/main" id="{105AC0EB-AFE8-430B-BF36-105BF11802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57C17C-E9DA-4290-90BB-08C62A2CBC39}"/>
              </a:ext>
            </a:extLst>
          </p:cNvPr>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3393164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7135D-284E-40FF-A1C2-C2F24DC08D72}"/>
              </a:ext>
            </a:extLst>
          </p:cNvPr>
          <p:cNvSpPr>
            <a:spLocks noGrp="1"/>
          </p:cNvSpPr>
          <p:nvPr>
            <p:ph type="dt" sz="half" idx="10"/>
          </p:nvPr>
        </p:nvSpPr>
        <p:spPr/>
        <p:txBody>
          <a:bodyPr/>
          <a:lstStyle/>
          <a:p>
            <a:fld id="{DC386CB6-0034-4E51-9BB7-BAF15C1609AB}" type="datetimeFigureOut">
              <a:rPr lang="en-GB" smtClean="0"/>
              <a:t>22/01/2021</a:t>
            </a:fld>
            <a:endParaRPr lang="en-GB"/>
          </a:p>
        </p:txBody>
      </p:sp>
      <p:sp>
        <p:nvSpPr>
          <p:cNvPr id="3" name="Footer Placeholder 2">
            <a:extLst>
              <a:ext uri="{FF2B5EF4-FFF2-40B4-BE49-F238E27FC236}">
                <a16:creationId xmlns:a16="http://schemas.microsoft.com/office/drawing/2014/main" id="{AC5D2928-0547-4824-AD3F-D69F940B355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3A4A387-4B3B-4785-91F4-9840CB20FF69}"/>
              </a:ext>
            </a:extLst>
          </p:cNvPr>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3205790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7F9BA-806E-43FE-9AC9-61A950A022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B03ADAC-F05B-4D56-A6A3-DC553D2EB9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DEEEC2D-14E5-4FA7-9429-2F7D926589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0B10AD-0AEA-4F2F-9227-1D95B03DB8EE}"/>
              </a:ext>
            </a:extLst>
          </p:cNvPr>
          <p:cNvSpPr>
            <a:spLocks noGrp="1"/>
          </p:cNvSpPr>
          <p:nvPr>
            <p:ph type="dt" sz="half" idx="10"/>
          </p:nvPr>
        </p:nvSpPr>
        <p:spPr/>
        <p:txBody>
          <a:bodyPr/>
          <a:lstStyle/>
          <a:p>
            <a:fld id="{DC386CB6-0034-4E51-9BB7-BAF15C1609AB}" type="datetimeFigureOut">
              <a:rPr lang="en-GB" smtClean="0"/>
              <a:t>22/01/2021</a:t>
            </a:fld>
            <a:endParaRPr lang="en-GB"/>
          </a:p>
        </p:txBody>
      </p:sp>
      <p:sp>
        <p:nvSpPr>
          <p:cNvPr id="6" name="Footer Placeholder 5">
            <a:extLst>
              <a:ext uri="{FF2B5EF4-FFF2-40B4-BE49-F238E27FC236}">
                <a16:creationId xmlns:a16="http://schemas.microsoft.com/office/drawing/2014/main" id="{6D81DDDD-C63B-4036-8958-04CF95C7F3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242C9A-F1F5-4A37-AF0B-2E41C2490648}"/>
              </a:ext>
            </a:extLst>
          </p:cNvPr>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201016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FCBE9-8A94-4605-BA0C-C612F1B70F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55E070-8A51-4044-B309-C37EE8F180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BFA3BE0-F125-49AE-963D-779AAF98E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0CF90-E2A3-4316-BD6E-9B802B77EFD3}"/>
              </a:ext>
            </a:extLst>
          </p:cNvPr>
          <p:cNvSpPr>
            <a:spLocks noGrp="1"/>
          </p:cNvSpPr>
          <p:nvPr>
            <p:ph type="dt" sz="half" idx="10"/>
          </p:nvPr>
        </p:nvSpPr>
        <p:spPr/>
        <p:txBody>
          <a:bodyPr/>
          <a:lstStyle/>
          <a:p>
            <a:fld id="{DC386CB6-0034-4E51-9BB7-BAF15C1609AB}" type="datetimeFigureOut">
              <a:rPr lang="en-GB" smtClean="0"/>
              <a:t>22/01/2021</a:t>
            </a:fld>
            <a:endParaRPr lang="en-GB"/>
          </a:p>
        </p:txBody>
      </p:sp>
      <p:sp>
        <p:nvSpPr>
          <p:cNvPr id="6" name="Footer Placeholder 5">
            <a:extLst>
              <a:ext uri="{FF2B5EF4-FFF2-40B4-BE49-F238E27FC236}">
                <a16:creationId xmlns:a16="http://schemas.microsoft.com/office/drawing/2014/main" id="{A57A8F2C-577A-4F60-83C1-91ECFA9F6C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794119-C13B-4ABC-A812-D26E8C2072FD}"/>
              </a:ext>
            </a:extLst>
          </p:cNvPr>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398134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157E02-B5BD-473B-8E76-EE0638A85A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6DD925-E054-4548-8A95-2E1F6B311C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E0F6CD-DDA0-4719-92F5-FF6CF6FD56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86CB6-0034-4E51-9BB7-BAF15C1609AB}" type="datetimeFigureOut">
              <a:rPr lang="en-GB" smtClean="0"/>
              <a:t>22/01/2021</a:t>
            </a:fld>
            <a:endParaRPr lang="en-GB"/>
          </a:p>
        </p:txBody>
      </p:sp>
      <p:sp>
        <p:nvSpPr>
          <p:cNvPr id="5" name="Footer Placeholder 4">
            <a:extLst>
              <a:ext uri="{FF2B5EF4-FFF2-40B4-BE49-F238E27FC236}">
                <a16:creationId xmlns:a16="http://schemas.microsoft.com/office/drawing/2014/main" id="{86E3A61B-EAF0-42FF-8B27-3F1911FEA8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D1DFB98-35DD-43A0-A5AC-083ABD38C9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0A8FF3-8B9F-4B34-94A2-E06D20F9A647}" type="slidenum">
              <a:rPr lang="en-GB" smtClean="0"/>
              <a:t>‹#›</a:t>
            </a:fld>
            <a:endParaRPr lang="en-GB"/>
          </a:p>
        </p:txBody>
      </p:sp>
    </p:spTree>
    <p:extLst>
      <p:ext uri="{BB962C8B-B14F-4D97-AF65-F5344CB8AC3E}">
        <p14:creationId xmlns:p14="http://schemas.microsoft.com/office/powerpoint/2010/main" val="576816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about:blank"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descr="A body of water with a bridge and trees on the side&#10;&#10;Description automatically generated with low confidence">
            <a:extLst>
              <a:ext uri="{FF2B5EF4-FFF2-40B4-BE49-F238E27FC236}">
                <a16:creationId xmlns:a16="http://schemas.microsoft.com/office/drawing/2014/main" id="{DA12999B-7F70-1043-9709-6728C7170480}"/>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508" r="2508" b="19735"/>
          <a:stretch/>
        </p:blipFill>
        <p:spPr>
          <a:xfrm>
            <a:off x="6191247" y="0"/>
            <a:ext cx="5981708" cy="3911828"/>
          </a:xfrm>
        </p:spPr>
      </p:pic>
      <p:sp>
        <p:nvSpPr>
          <p:cNvPr id="2" name="Title 1">
            <a:extLst>
              <a:ext uri="{FF2B5EF4-FFF2-40B4-BE49-F238E27FC236}">
                <a16:creationId xmlns:a16="http://schemas.microsoft.com/office/drawing/2014/main" id="{FBFD603B-FD67-42E7-A754-A42F4F226482}"/>
              </a:ext>
            </a:extLst>
          </p:cNvPr>
          <p:cNvSpPr>
            <a:spLocks noGrp="1"/>
          </p:cNvSpPr>
          <p:nvPr>
            <p:ph type="title"/>
          </p:nvPr>
        </p:nvSpPr>
        <p:spPr>
          <a:xfrm>
            <a:off x="838199" y="4428000"/>
            <a:ext cx="6143626" cy="2025394"/>
          </a:xfrm>
        </p:spPr>
        <p:txBody>
          <a:bodyPr vert="horz" wrap="square" lIns="91440" tIns="45720" rIns="91440" bIns="45720" rtlCol="0" anchor="b">
            <a:normAutofit/>
          </a:bodyPr>
          <a:lstStyle/>
          <a:p>
            <a:r>
              <a:rPr lang="en-US" sz="4300" kern="1200" dirty="0">
                <a:solidFill>
                  <a:schemeClr val="bg1"/>
                </a:solidFill>
                <a:latin typeface="+mj-lt"/>
                <a:ea typeface="+mj-ea"/>
                <a:cs typeface="+mj-cs"/>
              </a:rPr>
              <a:t>Bridging the gap between </a:t>
            </a:r>
            <a:r>
              <a:rPr lang="en-US" sz="4300" i="1" kern="1200" dirty="0">
                <a:solidFill>
                  <a:schemeClr val="bg1"/>
                </a:solidFill>
                <a:latin typeface="+mj-lt"/>
                <a:ea typeface="+mj-ea"/>
                <a:cs typeface="+mj-cs"/>
              </a:rPr>
              <a:t>assertion</a:t>
            </a:r>
            <a:r>
              <a:rPr lang="en-US" sz="4300" kern="1200" dirty="0">
                <a:solidFill>
                  <a:schemeClr val="bg1"/>
                </a:solidFill>
                <a:latin typeface="+mj-lt"/>
                <a:ea typeface="+mj-ea"/>
                <a:cs typeface="+mj-cs"/>
              </a:rPr>
              <a:t> and </a:t>
            </a:r>
            <a:r>
              <a:rPr lang="en-US" sz="4300" i="1" kern="1200" dirty="0">
                <a:solidFill>
                  <a:schemeClr val="bg1"/>
                </a:solidFill>
                <a:latin typeface="+mj-lt"/>
                <a:ea typeface="+mj-ea"/>
                <a:cs typeface="+mj-cs"/>
              </a:rPr>
              <a:t>evidence</a:t>
            </a:r>
            <a:r>
              <a:rPr lang="en-US" sz="4300" kern="1200" dirty="0">
                <a:solidFill>
                  <a:schemeClr val="bg1"/>
                </a:solidFill>
                <a:latin typeface="+mj-lt"/>
                <a:ea typeface="+mj-ea"/>
                <a:cs typeface="+mj-cs"/>
              </a:rPr>
              <a:t> of teaching excellence</a:t>
            </a:r>
          </a:p>
        </p:txBody>
      </p:sp>
      <p:sp>
        <p:nvSpPr>
          <p:cNvPr id="4" name="Text Placeholder 3">
            <a:extLst>
              <a:ext uri="{FF2B5EF4-FFF2-40B4-BE49-F238E27FC236}">
                <a16:creationId xmlns:a16="http://schemas.microsoft.com/office/drawing/2014/main" id="{492CDD5C-E227-40DC-8556-8BD8441E283C}"/>
              </a:ext>
            </a:extLst>
          </p:cNvPr>
          <p:cNvSpPr>
            <a:spLocks noGrp="1"/>
          </p:cNvSpPr>
          <p:nvPr>
            <p:ph type="body" sz="half" idx="2"/>
          </p:nvPr>
        </p:nvSpPr>
        <p:spPr>
          <a:xfrm>
            <a:off x="7859712" y="4521200"/>
            <a:ext cx="3836987" cy="1498600"/>
          </a:xfrm>
        </p:spPr>
        <p:txBody>
          <a:bodyPr vert="horz" lIns="91440" tIns="45720" rIns="91440" bIns="45720" rtlCol="0" anchor="b">
            <a:noAutofit/>
          </a:bodyPr>
          <a:lstStyle/>
          <a:p>
            <a:r>
              <a:rPr lang="en-US" sz="2000" kern="1200" dirty="0">
                <a:solidFill>
                  <a:schemeClr val="bg1"/>
                </a:solidFill>
                <a:latin typeface="+mn-lt"/>
                <a:ea typeface="+mn-ea"/>
                <a:cs typeface="+mn-cs"/>
              </a:rPr>
              <a:t>Prof. Sally Brown</a:t>
            </a:r>
          </a:p>
          <a:p>
            <a:r>
              <a:rPr lang="en-US" sz="2000" dirty="0">
                <a:solidFill>
                  <a:schemeClr val="bg1"/>
                </a:solidFill>
              </a:rPr>
              <a:t>Dr. Iain Mac </a:t>
            </a:r>
            <a:r>
              <a:rPr lang="en-US" sz="2000" dirty="0" err="1">
                <a:solidFill>
                  <a:schemeClr val="bg1"/>
                </a:solidFill>
              </a:rPr>
              <a:t>Labhrainn</a:t>
            </a:r>
            <a:endParaRPr lang="en-US" sz="2000" dirty="0">
              <a:solidFill>
                <a:schemeClr val="bg1"/>
              </a:solidFill>
            </a:endParaRPr>
          </a:p>
          <a:p>
            <a:r>
              <a:rPr lang="en-US" sz="2000" kern="1200" dirty="0">
                <a:solidFill>
                  <a:schemeClr val="bg1"/>
                </a:solidFill>
                <a:latin typeface="+mn-lt"/>
                <a:ea typeface="+mn-ea"/>
                <a:cs typeface="+mn-cs"/>
              </a:rPr>
              <a:t>Image credits: Iain Mac </a:t>
            </a:r>
            <a:r>
              <a:rPr lang="en-US" sz="2000" kern="1200" dirty="0" err="1">
                <a:solidFill>
                  <a:schemeClr val="bg1"/>
                </a:solidFill>
                <a:latin typeface="+mn-lt"/>
                <a:ea typeface="+mn-ea"/>
                <a:cs typeface="+mn-cs"/>
              </a:rPr>
              <a:t>Labhrainn</a:t>
            </a:r>
            <a:r>
              <a:rPr lang="en-US" sz="2000" kern="1200" dirty="0">
                <a:solidFill>
                  <a:schemeClr val="bg1"/>
                </a:solidFill>
                <a:latin typeface="+mn-lt"/>
                <a:ea typeface="+mn-ea"/>
                <a:cs typeface="+mn-cs"/>
              </a:rPr>
              <a:t> &amp; jimedwardspaintings.com</a:t>
            </a:r>
          </a:p>
        </p:txBody>
      </p:sp>
      <p:pic>
        <p:nvPicPr>
          <p:cNvPr id="6" name="Picture 2">
            <a:extLst>
              <a:ext uri="{FF2B5EF4-FFF2-40B4-BE49-F238E27FC236}">
                <a16:creationId xmlns:a16="http://schemas.microsoft.com/office/drawing/2014/main" id="{412AF104-7F9B-4D4E-97BE-6E83B0BDD6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609" r="1" b="11663"/>
          <a:stretch/>
        </p:blipFill>
        <p:spPr bwMode="auto">
          <a:xfrm>
            <a:off x="6" y="-1"/>
            <a:ext cx="6000749"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a:noFill/>
          <a:extLst>
            <a:ext uri="{909E8E84-426E-40DD-AFC4-6F175D3DCCD1}">
              <a14:hiddenFill xmlns:a14="http://schemas.microsoft.com/office/drawing/2010/main">
                <a:solidFill>
                  <a:srgbClr val="FFFFFF"/>
                </a:solidFill>
              </a14:hiddenFill>
            </a:ext>
          </a:extLst>
        </p:spPr>
      </p:pic>
      <p:grpSp>
        <p:nvGrpSpPr>
          <p:cNvPr id="137" name="Group 136">
            <a:extLst>
              <a:ext uri="{FF2B5EF4-FFF2-40B4-BE49-F238E27FC236}">
                <a16:creationId xmlns:a16="http://schemas.microsoft.com/office/drawing/2014/main" id="{AC0B7807-0C83-4963-821A-69B17272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38" name="Freeform: Shape 137">
              <a:extLst>
                <a:ext uri="{FF2B5EF4-FFF2-40B4-BE49-F238E27FC236}">
                  <a16:creationId xmlns:a16="http://schemas.microsoft.com/office/drawing/2014/main" id="{BB027EC7-3252-48A2-A7A4-1741F72E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9" name="Freeform: Shape 138">
              <a:extLst>
                <a:ext uri="{FF2B5EF4-FFF2-40B4-BE49-F238E27FC236}">
                  <a16:creationId xmlns:a16="http://schemas.microsoft.com/office/drawing/2014/main" id="{4EBC51E4-7477-4290-BBD0-18AD942C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429864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C5144-15D0-374E-A787-1DDE96E477A8}"/>
              </a:ext>
            </a:extLst>
          </p:cNvPr>
          <p:cNvSpPr>
            <a:spLocks noGrp="1"/>
          </p:cNvSpPr>
          <p:nvPr>
            <p:ph type="title"/>
          </p:nvPr>
        </p:nvSpPr>
        <p:spPr>
          <a:xfrm>
            <a:off x="655320" y="365125"/>
            <a:ext cx="5120114" cy="1692794"/>
          </a:xfrm>
        </p:spPr>
        <p:txBody>
          <a:bodyPr>
            <a:normAutofit fontScale="90000"/>
          </a:bodyPr>
          <a:lstStyle/>
          <a:p>
            <a:r>
              <a:rPr lang="en-GB" sz="3400" b="1" dirty="0">
                <a:latin typeface="Calibri" panose="020F0502020204030204" pitchFamily="34" charset="0"/>
                <a:ea typeface="Calibri" panose="020F0502020204030204" pitchFamily="34" charset="0"/>
              </a:rPr>
              <a:t>Leading innovative teaching and learning projects that make a difference. Evidence could include:</a:t>
            </a:r>
            <a:endParaRPr lang="en-US" sz="3400" b="1" dirty="0"/>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CA86D21-6B82-E341-8F28-B0A46915453D}"/>
              </a:ext>
            </a:extLst>
          </p:cNvPr>
          <p:cNvSpPr>
            <a:spLocks noGrp="1"/>
          </p:cNvSpPr>
          <p:nvPr>
            <p:ph idx="1"/>
          </p:nvPr>
        </p:nvSpPr>
        <p:spPr>
          <a:xfrm>
            <a:off x="655321" y="2575034"/>
            <a:ext cx="5765357" cy="3462228"/>
          </a:xfrm>
        </p:spPr>
        <p:txBody>
          <a:bodyPr>
            <a:noAutofit/>
          </a:bodyPr>
          <a:lstStyle/>
          <a:p>
            <a:pPr marL="0" indent="0">
              <a:buNone/>
            </a:pPr>
            <a:r>
              <a:rPr lang="en-US" sz="1800" b="1" dirty="0"/>
              <a:t>The ‘Pivot’ from on-campus to online teaching and assessment – did you systematically track the change? Reflect on the experience (with evidence). Seek opportunities to disseminate findings?</a:t>
            </a:r>
          </a:p>
          <a:p>
            <a:pPr marL="0" indent="0">
              <a:buNone/>
            </a:pPr>
            <a:endParaRPr lang="en-US" sz="1800" b="1" dirty="0"/>
          </a:p>
          <a:p>
            <a:pPr marL="0" indent="0">
              <a:buNone/>
            </a:pPr>
            <a:r>
              <a:rPr lang="en-US" sz="1800" b="1" dirty="0"/>
              <a:t>How you have  led, managed, participated in funded/unfunded project exploring key issues such as effectiveness of group-work, peer-assessment, alternative modes of assessment ?</a:t>
            </a:r>
          </a:p>
          <a:p>
            <a:pPr marL="0" indent="0">
              <a:buNone/>
            </a:pPr>
            <a:endParaRPr lang="en-US" sz="1800" b="1" dirty="0"/>
          </a:p>
          <a:p>
            <a:pPr marL="0" indent="0">
              <a:buNone/>
            </a:pPr>
            <a:r>
              <a:rPr lang="en-US" sz="1800" b="1" dirty="0"/>
              <a:t>Have you used innovative technologies or pedagogies and then rolled these out across the institution/discipline?</a:t>
            </a:r>
          </a:p>
        </p:txBody>
      </p:sp>
      <p:pic>
        <p:nvPicPr>
          <p:cNvPr id="5" name="Picture 4">
            <a:extLst>
              <a:ext uri="{FF2B5EF4-FFF2-40B4-BE49-F238E27FC236}">
                <a16:creationId xmlns:a16="http://schemas.microsoft.com/office/drawing/2014/main" id="{F7C4AD53-B84A-4C94-9F4A-D077EA7CD7E9}"/>
              </a:ext>
            </a:extLst>
          </p:cNvPr>
          <p:cNvPicPr>
            <a:picLocks noChangeAspect="1"/>
          </p:cNvPicPr>
          <p:nvPr/>
        </p:nvPicPr>
        <p:blipFill rotWithShape="1">
          <a:blip r:embed="rId2"/>
          <a:srcRect l="11341" r="27211" b="-1"/>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329003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12E29-E914-4063-9745-377149977C3B}"/>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sz="3700" dirty="0"/>
              <a:t>Have you won an award for your teaching and/or learning support?</a:t>
            </a:r>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6CE4C3E-A97F-4B38-9DB1-66FAE7E46A99}"/>
              </a:ext>
            </a:extLst>
          </p:cNvPr>
          <p:cNvSpPr>
            <a:spLocks noGrp="1"/>
          </p:cNvSpPr>
          <p:nvPr>
            <p:ph idx="1"/>
          </p:nvPr>
        </p:nvSpPr>
        <p:spPr>
          <a:xfrm>
            <a:off x="655321" y="2575034"/>
            <a:ext cx="5120113" cy="3462228"/>
          </a:xfrm>
        </p:spPr>
        <p:txBody>
          <a:bodyPr vert="horz" lIns="91440" tIns="45720" rIns="91440" bIns="45720" rtlCol="0">
            <a:normAutofit/>
          </a:bodyPr>
          <a:lstStyle/>
          <a:p>
            <a:r>
              <a:rPr lang="en-US" sz="1800" b="1" dirty="0"/>
              <a:t>This could be institutional (including previous HEIs), national, international or, for example, given by your Professional Body or National Agency;</a:t>
            </a:r>
          </a:p>
          <a:p>
            <a:pPr marL="0"/>
            <a:endParaRPr lang="en-US" sz="1800" b="1" dirty="0"/>
          </a:p>
          <a:p>
            <a:r>
              <a:rPr lang="en-US" sz="1800" b="1" dirty="0"/>
              <a:t>A nomination for an award is worth mentioning, particularly if being nominated is through a competitive process;</a:t>
            </a:r>
          </a:p>
          <a:p>
            <a:pPr marL="0"/>
            <a:endParaRPr lang="en-US" sz="1800" b="1" dirty="0"/>
          </a:p>
          <a:p>
            <a:r>
              <a:rPr lang="en-US" sz="1800" b="1" dirty="0"/>
              <a:t>If nominated by students, what proportion of your students have nominated you?</a:t>
            </a:r>
          </a:p>
        </p:txBody>
      </p:sp>
      <p:pic>
        <p:nvPicPr>
          <p:cNvPr id="1026" name="Picture 2">
            <a:extLst>
              <a:ext uri="{FF2B5EF4-FFF2-40B4-BE49-F238E27FC236}">
                <a16:creationId xmlns:a16="http://schemas.microsoft.com/office/drawing/2014/main" id="{204C5864-D7CC-495B-9CAD-AE22E5E655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87" r="15872"/>
          <a:stretch/>
        </p:blipFill>
        <p:spPr bwMode="auto">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315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59330B-88D8-4899-8490-9BC0170102BC}"/>
              </a:ext>
            </a:extLst>
          </p:cNvPr>
          <p:cNvSpPr>
            <a:spLocks noGrp="1"/>
          </p:cNvSpPr>
          <p:nvPr>
            <p:ph type="title"/>
          </p:nvPr>
        </p:nvSpPr>
        <p:spPr>
          <a:xfrm>
            <a:off x="635000" y="640823"/>
            <a:ext cx="3418659" cy="5583148"/>
          </a:xfrm>
        </p:spPr>
        <p:txBody>
          <a:bodyPr anchor="ctr">
            <a:normAutofit/>
          </a:bodyPr>
          <a:lstStyle/>
          <a:p>
            <a:r>
              <a:rPr lang="en-GB" sz="3800" b="1" dirty="0"/>
              <a:t>Can you demonstrate evidence of your excellence through peer or student feedback on your teaching?</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5515C46-B005-4630-8F4A-8D6A46C93B29}"/>
              </a:ext>
            </a:extLst>
          </p:cNvPr>
          <p:cNvGraphicFramePr>
            <a:graphicFrameLocks noGrp="1"/>
          </p:cNvGraphicFramePr>
          <p:nvPr>
            <p:ph idx="1"/>
            <p:extLst>
              <p:ext uri="{D42A27DB-BD31-4B8C-83A1-F6EECF244321}">
                <p14:modId xmlns:p14="http://schemas.microsoft.com/office/powerpoint/2010/main" val="240734246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624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oftware Development, Guest Post">
            <a:extLst>
              <a:ext uri="{FF2B5EF4-FFF2-40B4-BE49-F238E27FC236}">
                <a16:creationId xmlns:a16="http://schemas.microsoft.com/office/drawing/2014/main" id="{740241BE-37D6-4D57-A4FB-53A7C03AB1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627"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7EE608-CADC-4C45-B794-4BE8359AAA3F}"/>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400" b="1" dirty="0">
                <a:effectLst/>
              </a:rPr>
              <a:t>Demonstrating the impact of your mentoring of colleagues</a:t>
            </a:r>
            <a:endParaRPr lang="en-US" sz="2400" b="1" dirty="0"/>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D88B032-8316-4070-A384-B216DA80CF04}"/>
              </a:ext>
            </a:extLst>
          </p:cNvPr>
          <p:cNvSpPr>
            <a:spLocks noGrp="1"/>
          </p:cNvSpPr>
          <p:nvPr>
            <p:ph idx="1"/>
          </p:nvPr>
        </p:nvSpPr>
        <p:spPr>
          <a:xfrm>
            <a:off x="371094" y="2718054"/>
            <a:ext cx="4996036" cy="3207258"/>
          </a:xfrm>
        </p:spPr>
        <p:txBody>
          <a:bodyPr vert="horz" lIns="91440" tIns="45720" rIns="91440" bIns="45720" rtlCol="0" anchor="t">
            <a:normAutofit/>
          </a:bodyPr>
          <a:lstStyle/>
          <a:p>
            <a:r>
              <a:rPr lang="en-US" sz="1700" b="1" dirty="0"/>
              <a:t>How many new colleagues including research students have you mentored </a:t>
            </a:r>
            <a:r>
              <a:rPr lang="en-US" sz="1700" b="1" i="1" dirty="0"/>
              <a:t>about teaching and learning</a:t>
            </a:r>
            <a:r>
              <a:rPr lang="en-US" sz="1700" b="1" dirty="0"/>
              <a:t>?</a:t>
            </a:r>
          </a:p>
          <a:p>
            <a:r>
              <a:rPr lang="en-US" sz="1700" b="1" dirty="0"/>
              <a:t>Can any supply positive quotes?</a:t>
            </a:r>
          </a:p>
          <a:p>
            <a:r>
              <a:rPr lang="en-US" sz="1700" b="1" dirty="0"/>
              <a:t>You will need to explain what your mentoring comprises and your rationale for adopting this approach (see for example </a:t>
            </a:r>
            <a:r>
              <a:rPr lang="en-US" sz="1700" b="1" dirty="0">
                <a:effectLst/>
              </a:rPr>
              <a:t>Clutterbuck, D., 2004. </a:t>
            </a:r>
            <a:r>
              <a:rPr lang="en-US" sz="1700" b="1" i="1" dirty="0">
                <a:effectLst/>
              </a:rPr>
              <a:t>Everyone needs a mentor</a:t>
            </a:r>
            <a:r>
              <a:rPr lang="en-US" sz="1700" b="1" dirty="0">
                <a:effectLst/>
              </a:rPr>
              <a:t>. Universities Press).</a:t>
            </a:r>
            <a:endParaRPr lang="en-US" sz="1700" b="1" dirty="0"/>
          </a:p>
        </p:txBody>
      </p:sp>
    </p:spTree>
    <p:extLst>
      <p:ext uri="{BB962C8B-B14F-4D97-AF65-F5344CB8AC3E}">
        <p14:creationId xmlns:p14="http://schemas.microsoft.com/office/powerpoint/2010/main" val="698177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0151-57D3-42B3-B577-73398A2ECDAB}"/>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sz="3700" b="1" dirty="0">
                <a:effectLst/>
              </a:rPr>
              <a:t>Achieving recognition for your teaching through accreditation</a:t>
            </a:r>
            <a:endParaRPr lang="en-US" sz="3700" b="1" dirty="0"/>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303591B-FEF7-4CEC-B03D-504912A0CA84}"/>
              </a:ext>
            </a:extLst>
          </p:cNvPr>
          <p:cNvSpPr>
            <a:spLocks noGrp="1"/>
          </p:cNvSpPr>
          <p:nvPr>
            <p:ph idx="1"/>
          </p:nvPr>
        </p:nvSpPr>
        <p:spPr>
          <a:xfrm>
            <a:off x="655321" y="2575034"/>
            <a:ext cx="5120113" cy="3462228"/>
          </a:xfrm>
        </p:spPr>
        <p:txBody>
          <a:bodyPr vert="horz" lIns="91440" tIns="45720" rIns="91440" bIns="45720" rtlCol="0">
            <a:normAutofit fontScale="92500" lnSpcReduction="10000"/>
          </a:bodyPr>
          <a:lstStyle/>
          <a:p>
            <a:pPr>
              <a:spcAft>
                <a:spcPts val="800"/>
              </a:spcAft>
            </a:pPr>
            <a:r>
              <a:rPr lang="en-US" sz="1800" b="1" dirty="0">
                <a:effectLst/>
              </a:rPr>
              <a:t>Emerging national framework for Professional Development (NFETL)</a:t>
            </a:r>
          </a:p>
          <a:p>
            <a:r>
              <a:rPr lang="en-US" sz="1800" b="1" i="1" dirty="0" err="1">
                <a:effectLst/>
              </a:rPr>
              <a:t>AdvanceHE</a:t>
            </a:r>
            <a:r>
              <a:rPr lang="en-US" sz="1800" b="1" dirty="0">
                <a:effectLst/>
              </a:rPr>
              <a:t> offers 4: Associate, Fellow, Senior Fellow, Principal Fellow see </a:t>
            </a:r>
            <a:r>
              <a:rPr lang="en-US" sz="1800" b="1" dirty="0">
                <a:effectLst/>
                <a:hlinkClick r:id="rId2"/>
              </a:rPr>
              <a:t>https://www.advance-he.ac.uk/fellowship/your-routes-fellowship</a:t>
            </a:r>
            <a:endParaRPr lang="en-US" sz="1800" b="1" dirty="0">
              <a:effectLst/>
            </a:endParaRPr>
          </a:p>
          <a:p>
            <a:r>
              <a:rPr lang="en-US" sz="1800" b="1" dirty="0">
                <a:effectLst/>
              </a:rPr>
              <a:t>Advance HE fellowships are awarded internationally: for example, in 2020 12% Principal Fellows were from outside the UK</a:t>
            </a:r>
            <a:endParaRPr lang="en-US" sz="1800" b="1" dirty="0"/>
          </a:p>
          <a:p>
            <a:r>
              <a:rPr lang="en-US" sz="1800" b="1" dirty="0"/>
              <a:t>SEDA offers a variety of routes https://</a:t>
            </a:r>
            <a:r>
              <a:rPr lang="en-US" sz="1800" b="1" dirty="0" err="1"/>
              <a:t>www.seda.ac.uk</a:t>
            </a:r>
            <a:r>
              <a:rPr lang="en-US" sz="1800" b="1" dirty="0"/>
              <a:t>/fellowships </a:t>
            </a:r>
          </a:p>
          <a:p>
            <a:r>
              <a:rPr lang="en-US" sz="1800" b="1" dirty="0"/>
              <a:t>Other accreditors include the Institute of Enterprise Educators and some Professional Bodies.</a:t>
            </a:r>
          </a:p>
          <a:p>
            <a:endParaRPr lang="en-US" sz="1800" dirty="0"/>
          </a:p>
        </p:txBody>
      </p:sp>
      <p:pic>
        <p:nvPicPr>
          <p:cNvPr id="3074" name="Picture 2">
            <a:extLst>
              <a:ext uri="{FF2B5EF4-FFF2-40B4-BE49-F238E27FC236}">
                <a16:creationId xmlns:a16="http://schemas.microsoft.com/office/drawing/2014/main" id="{BDB36CDF-692D-4CC4-B109-D36975200C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8783"/>
          <a:stretch/>
        </p:blipFill>
        <p:spPr bwMode="auto">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741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BBDA06-2A51-46E1-9858-CA35FD8CB9A7}"/>
              </a:ext>
            </a:extLst>
          </p:cNvPr>
          <p:cNvSpPr>
            <a:spLocks noGrp="1"/>
          </p:cNvSpPr>
          <p:nvPr>
            <p:ph type="title"/>
          </p:nvPr>
        </p:nvSpPr>
        <p:spPr>
          <a:xfrm>
            <a:off x="795342" y="637953"/>
            <a:ext cx="8272458" cy="3189507"/>
          </a:xfrm>
        </p:spPr>
        <p:txBody>
          <a:bodyPr vert="horz" lIns="91440" tIns="45720" rIns="91440" bIns="45720" rtlCol="0" anchor="b">
            <a:normAutofit/>
          </a:bodyPr>
          <a:lstStyle/>
          <a:p>
            <a:r>
              <a:rPr lang="en-US" sz="3800" kern="1200">
                <a:solidFill>
                  <a:srgbClr val="FFFFFF"/>
                </a:solidFill>
                <a:latin typeface="+mj-lt"/>
                <a:ea typeface="+mj-ea"/>
                <a:cs typeface="+mj-cs"/>
              </a:rPr>
              <a:t>Conclusions: Don’t just rely on assertion of your teaching and learning excellence. Convince the readers of the application that you make a significant contribution in this area.</a:t>
            </a:r>
          </a:p>
        </p:txBody>
      </p:sp>
      <p:sp>
        <p:nvSpPr>
          <p:cNvPr id="25"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50281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ABBB9-F291-4AF1-9782-AA98337C368B}"/>
              </a:ext>
            </a:extLst>
          </p:cNvPr>
          <p:cNvSpPr>
            <a:spLocks noGrp="1"/>
          </p:cNvSpPr>
          <p:nvPr>
            <p:ph type="title"/>
          </p:nvPr>
        </p:nvSpPr>
        <p:spPr>
          <a:xfrm>
            <a:off x="1653363" y="365759"/>
            <a:ext cx="9367203" cy="1325879"/>
          </a:xfrm>
        </p:spPr>
        <p:txBody>
          <a:bodyPr vert="horz" lIns="91440" tIns="45720" rIns="91440" bIns="45720" rtlCol="0" anchor="ctr">
            <a:normAutofit fontScale="90000"/>
          </a:bodyPr>
          <a:lstStyle/>
          <a:p>
            <a:r>
              <a:rPr lang="en-US" sz="4400" kern="1200" dirty="0">
                <a:solidFill>
                  <a:schemeClr val="tx1"/>
                </a:solidFill>
                <a:latin typeface="+mj-lt"/>
                <a:ea typeface="+mj-ea"/>
                <a:cs typeface="+mj-cs"/>
              </a:rPr>
              <a:t>In applying for promotion at NUIG on the grounds of teaching and learning, what kinds of evidence is convincing?</a:t>
            </a:r>
          </a:p>
        </p:txBody>
      </p:sp>
      <p:sp>
        <p:nvSpPr>
          <p:cNvPr id="9"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3">
            <a:extLst>
              <a:ext uri="{FF2B5EF4-FFF2-40B4-BE49-F238E27FC236}">
                <a16:creationId xmlns:a16="http://schemas.microsoft.com/office/drawing/2014/main" id="{FE0448CC-9283-4BF2-9AF8-BAC44225B977}"/>
              </a:ext>
            </a:extLst>
          </p:cNvPr>
          <p:cNvSpPr>
            <a:spLocks noGrp="1"/>
          </p:cNvSpPr>
          <p:nvPr>
            <p:ph type="body" sz="half" idx="2"/>
          </p:nvPr>
        </p:nvSpPr>
        <p:spPr>
          <a:xfrm>
            <a:off x="1653363" y="2176272"/>
            <a:ext cx="9367204" cy="4041648"/>
          </a:xfrm>
        </p:spPr>
        <p:txBody>
          <a:bodyPr vert="horz" lIns="91440" tIns="45720" rIns="91440" bIns="45720" rtlCol="0" anchor="t">
            <a:normAutofit/>
          </a:bodyPr>
          <a:lstStyle/>
          <a:p>
            <a:pPr>
              <a:lnSpc>
                <a:spcPct val="107000"/>
              </a:lnSpc>
              <a:spcAft>
                <a:spcPts val="800"/>
              </a:spcAft>
            </a:pP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many universities, the means by which to build and demonstrate evidence of outstanding research impact are well rehearsed, but this is less the case in the learning and teaching domain. This short workshop is designed to help colleagues plan long term to assemble convincing and sufficient evidence to demonstrate:</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outstanding teaching capability;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national standing in learning and teaching;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innovation in teaching and learning;</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impact in teaching and learning;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successful record of achieving pedagogic research funding.</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indent="-228600">
              <a:buFont typeface="Arial" panose="020B0604020202020204" pitchFamily="34" charset="0"/>
              <a:buChar char="•"/>
            </a:pPr>
            <a:endParaRPr lang="en-US" sz="2400" dirty="0"/>
          </a:p>
        </p:txBody>
      </p:sp>
    </p:spTree>
    <p:extLst>
      <p:ext uri="{BB962C8B-B14F-4D97-AF65-F5344CB8AC3E}">
        <p14:creationId xmlns:p14="http://schemas.microsoft.com/office/powerpoint/2010/main" val="2914901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FE0B41-409E-44F6-BC78-36F48462235D}"/>
              </a:ext>
            </a:extLst>
          </p:cNvPr>
          <p:cNvSpPr>
            <a:spLocks noGrp="1"/>
          </p:cNvSpPr>
          <p:nvPr>
            <p:ph type="title"/>
          </p:nvPr>
        </p:nvSpPr>
        <p:spPr>
          <a:xfrm>
            <a:off x="943277" y="712269"/>
            <a:ext cx="3370998" cy="5502264"/>
          </a:xfrm>
        </p:spPr>
        <p:txBody>
          <a:bodyPr>
            <a:normAutofit/>
          </a:bodyPr>
          <a:lstStyle/>
          <a:p>
            <a:r>
              <a:rPr lang="en-GB" b="1" dirty="0">
                <a:solidFill>
                  <a:srgbClr val="FFFFFF"/>
                </a:solidFill>
              </a:rPr>
              <a:t>When applying for senior posts at NUIG you need to think about how:</a:t>
            </a:r>
          </a:p>
        </p:txBody>
      </p:sp>
      <p:cxnSp>
        <p:nvCxnSpPr>
          <p:cNvPr id="11"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F53D637-A0F2-4C03-B957-FD03E8B7F7EB}"/>
              </a:ext>
            </a:extLst>
          </p:cNvPr>
          <p:cNvGraphicFramePr>
            <a:graphicFrameLocks noGrp="1"/>
          </p:cNvGraphicFramePr>
          <p:nvPr>
            <p:ph idx="1"/>
            <p:extLst>
              <p:ext uri="{D42A27DB-BD31-4B8C-83A1-F6EECF244321}">
                <p14:modId xmlns:p14="http://schemas.microsoft.com/office/powerpoint/2010/main" val="1351522003"/>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1234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F1095-6F1F-40BF-A3B4-F01D5B862BFD}"/>
              </a:ext>
            </a:extLst>
          </p:cNvPr>
          <p:cNvSpPr>
            <a:spLocks noGrp="1"/>
          </p:cNvSpPr>
          <p:nvPr>
            <p:ph type="title"/>
          </p:nvPr>
        </p:nvSpPr>
        <p:spPr>
          <a:xfrm>
            <a:off x="841249" y="365760"/>
            <a:ext cx="9912072" cy="1188404"/>
          </a:xfrm>
        </p:spPr>
        <p:txBody>
          <a:bodyPr>
            <a:normAutofit/>
          </a:bodyPr>
          <a:lstStyle/>
          <a:p>
            <a:r>
              <a:rPr lang="en-GB" b="1" dirty="0">
                <a:effectLst/>
                <a:latin typeface="Calibri" panose="020F0502020204030204" pitchFamily="34" charset="0"/>
                <a:ea typeface="Calibri" panose="020F0502020204030204" pitchFamily="34" charset="0"/>
                <a:cs typeface="Calibri" panose="020F0502020204030204" pitchFamily="34" charset="0"/>
              </a:rPr>
              <a:t>Types of evidence;</a:t>
            </a:r>
            <a:endParaRPr lang="en-GB" dirty="0"/>
          </a:p>
        </p:txBody>
      </p:sp>
      <p:sp>
        <p:nvSpPr>
          <p:cNvPr id="14" name="Freeform: Shape 7">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9">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1">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22F889D-3526-4B25-89F2-2A69C2088A8F}"/>
              </a:ext>
            </a:extLst>
          </p:cNvPr>
          <p:cNvSpPr>
            <a:spLocks noGrp="1"/>
          </p:cNvSpPr>
          <p:nvPr>
            <p:ph idx="1"/>
          </p:nvPr>
        </p:nvSpPr>
        <p:spPr>
          <a:xfrm>
            <a:off x="841248" y="2174358"/>
            <a:ext cx="7731642" cy="4045467"/>
          </a:xfrm>
        </p:spPr>
        <p:txBody>
          <a:bodyPr anchor="t">
            <a:normAutofit/>
          </a:bodyPr>
          <a:lstStyle/>
          <a:p>
            <a:r>
              <a:rPr lang="en-GB" sz="17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These should be both qualitative (positive comments from students, peers, line managers, external examiners etc) and quantitative, including (such as improved retention, employability or employment stats for your students, or evidence of improved success and achievement (more students do better). </a:t>
            </a:r>
          </a:p>
          <a:p>
            <a:r>
              <a:rPr lang="en-GB" sz="17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They make a greater impact if, for example with student quotes, you can show that these are not just selected from a few students but actually representative of most students (e.g. “85% students commented that my teaching was very good or outstanding). </a:t>
            </a:r>
          </a:p>
          <a:p>
            <a:r>
              <a:rPr lang="en-GB" sz="17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Don’t be afraid to use graphs and tables where they make your case more strongly. </a:t>
            </a:r>
          </a:p>
          <a:p>
            <a:r>
              <a:rPr lang="en-GB" sz="17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Evidence can be solicited (don’t be shy to ask people for comments you can quote), unsolicited, spontaneous and/or commendations by national or international figures. These are especially valued: it may seem cheeky to ask, but many are only to willing to help if they value/use your work/ideas/approaches.</a:t>
            </a:r>
            <a:endParaRPr lang="en-GB"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700" dirty="0">
              <a:solidFill>
                <a:schemeClr val="bg1"/>
              </a:solidFill>
            </a:endParaRPr>
          </a:p>
        </p:txBody>
      </p:sp>
    </p:spTree>
    <p:extLst>
      <p:ext uri="{BB962C8B-B14F-4D97-AF65-F5344CB8AC3E}">
        <p14:creationId xmlns:p14="http://schemas.microsoft.com/office/powerpoint/2010/main" val="1360207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30"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9F5B121-E5F2-4F52-A7A6-7612F776D51A}"/>
              </a:ext>
            </a:extLst>
          </p:cNvPr>
          <p:cNvSpPr>
            <a:spLocks noGrp="1"/>
          </p:cNvSpPr>
          <p:nvPr>
            <p:ph type="title"/>
          </p:nvPr>
        </p:nvSpPr>
        <p:spPr>
          <a:xfrm>
            <a:off x="1098468" y="885651"/>
            <a:ext cx="3229803" cy="4624603"/>
          </a:xfrm>
        </p:spPr>
        <p:txBody>
          <a:bodyPr vert="horz" lIns="91440" tIns="45720" rIns="91440" bIns="45720" rtlCol="0" anchor="ctr">
            <a:normAutofit/>
          </a:bodyPr>
          <a:lstStyle/>
          <a:p>
            <a:r>
              <a:rPr lang="en-US" sz="4400" kern="1200" dirty="0">
                <a:solidFill>
                  <a:srgbClr val="FFFFFF"/>
                </a:solidFill>
                <a:latin typeface="+mj-lt"/>
                <a:ea typeface="+mj-ea"/>
                <a:cs typeface="+mj-cs"/>
              </a:rPr>
              <a:t>Publishing about learning and teaching. Do you share your practice through:</a:t>
            </a:r>
          </a:p>
        </p:txBody>
      </p:sp>
      <p:sp>
        <p:nvSpPr>
          <p:cNvPr id="4" name="Text Placeholder 3">
            <a:extLst>
              <a:ext uri="{FF2B5EF4-FFF2-40B4-BE49-F238E27FC236}">
                <a16:creationId xmlns:a16="http://schemas.microsoft.com/office/drawing/2014/main" id="{58B86883-8660-467B-8CDD-35EFCCBE7812}"/>
              </a:ext>
            </a:extLst>
          </p:cNvPr>
          <p:cNvSpPr>
            <a:spLocks noGrp="1"/>
          </p:cNvSpPr>
          <p:nvPr>
            <p:ph type="body" sz="half" idx="2"/>
          </p:nvPr>
        </p:nvSpPr>
        <p:spPr>
          <a:xfrm>
            <a:off x="4978708" y="885651"/>
            <a:ext cx="6525220" cy="4616849"/>
          </a:xfrm>
        </p:spPr>
        <p:txBody>
          <a:bodyPr vert="horz" lIns="91440" tIns="45720" rIns="91440" bIns="45720" rtlCol="0" anchor="ctr">
            <a:normAutofit/>
          </a:bodyPr>
          <a:lstStyle/>
          <a:p>
            <a:pPr indent="-228600">
              <a:buFont typeface="Arial" panose="020B0604020202020204" pitchFamily="34" charset="0"/>
              <a:buChar char="•"/>
            </a:pPr>
            <a:r>
              <a:rPr lang="en-US" sz="2400" b="1" dirty="0"/>
              <a:t>Books and chapters in books: either textbooks or around pedagogic topics such as groupwork or assessment; </a:t>
            </a:r>
          </a:p>
          <a:p>
            <a:pPr indent="-228600">
              <a:buFont typeface="Arial" panose="020B0604020202020204" pitchFamily="34" charset="0"/>
              <a:buChar char="•"/>
            </a:pPr>
            <a:r>
              <a:rPr lang="en-US" sz="2400" b="1" dirty="0"/>
              <a:t>Articles in peer reviewed refereed journals;</a:t>
            </a:r>
          </a:p>
          <a:p>
            <a:pPr indent="-228600">
              <a:buFont typeface="Arial" panose="020B0604020202020204" pitchFamily="34" charset="0"/>
              <a:buChar char="•"/>
            </a:pPr>
            <a:r>
              <a:rPr lang="en-US" sz="2400" b="1" dirty="0"/>
              <a:t>Articles in institutional, national or international less formal publications including magazines and newspapers;</a:t>
            </a:r>
          </a:p>
          <a:p>
            <a:pPr indent="-228600">
              <a:buFont typeface="Arial" panose="020B0604020202020204" pitchFamily="34" charset="0"/>
              <a:buChar char="•"/>
            </a:pPr>
            <a:r>
              <a:rPr lang="en-US" sz="2400" b="1" dirty="0"/>
              <a:t>Blogs (your own, or ones for your professional or other organisation);</a:t>
            </a:r>
          </a:p>
          <a:p>
            <a:pPr indent="-228600">
              <a:buFont typeface="Arial" panose="020B0604020202020204" pitchFamily="34" charset="0"/>
              <a:buChar char="•"/>
            </a:pPr>
            <a:r>
              <a:rPr lang="en-US" sz="2400" b="1" dirty="0"/>
              <a:t>Social media.</a:t>
            </a:r>
          </a:p>
        </p:txBody>
      </p:sp>
    </p:spTree>
    <p:extLst>
      <p:ext uri="{BB962C8B-B14F-4D97-AF65-F5344CB8AC3E}">
        <p14:creationId xmlns:p14="http://schemas.microsoft.com/office/powerpoint/2010/main" val="3904860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77C6EFC-D66C-4E0D-98D4-9EDBCCA5B42E}"/>
              </a:ext>
            </a:extLst>
          </p:cNvPr>
          <p:cNvSpPr>
            <a:spLocks noGrp="1"/>
          </p:cNvSpPr>
          <p:nvPr>
            <p:ph type="title"/>
          </p:nvPr>
        </p:nvSpPr>
        <p:spPr>
          <a:xfrm>
            <a:off x="934872" y="982272"/>
            <a:ext cx="3388419" cy="4560970"/>
          </a:xfrm>
        </p:spPr>
        <p:txBody>
          <a:bodyPr>
            <a:normAutofit/>
          </a:bodyPr>
          <a:lstStyle/>
          <a:p>
            <a:r>
              <a:rPr lang="en-GB" sz="4000">
                <a:solidFill>
                  <a:srgbClr val="FFFFFF"/>
                </a:solidFill>
              </a:rPr>
              <a:t>Evidence could include:</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C05356C3-7457-415A-9B38-51729ABF2936}"/>
              </a:ext>
            </a:extLst>
          </p:cNvPr>
          <p:cNvSpPr>
            <a:spLocks noGrp="1"/>
          </p:cNvSpPr>
          <p:nvPr>
            <p:ph idx="1"/>
          </p:nvPr>
        </p:nvSpPr>
        <p:spPr>
          <a:xfrm>
            <a:off x="5221862" y="1719618"/>
            <a:ext cx="5948831" cy="4334629"/>
          </a:xfrm>
        </p:spPr>
        <p:txBody>
          <a:bodyPr anchor="ctr">
            <a:normAutofit/>
          </a:bodyPr>
          <a:lstStyle/>
          <a:p>
            <a:r>
              <a:rPr lang="en-GB" sz="2200" dirty="0">
                <a:solidFill>
                  <a:srgbClr val="FEFFFF"/>
                </a:solidFill>
              </a:rPr>
              <a:t>Bibliometric evidence (citations indices showing how well regarded the publication is);</a:t>
            </a:r>
          </a:p>
          <a:p>
            <a:r>
              <a:rPr lang="en-GB" sz="2200" dirty="0">
                <a:solidFill>
                  <a:srgbClr val="FEFFFF"/>
                </a:solidFill>
              </a:rPr>
              <a:t>Citations of your work  e.g. through Google scholar: who is using your work? Is it being used outside Ireland?</a:t>
            </a:r>
          </a:p>
          <a:p>
            <a:r>
              <a:rPr lang="en-GB" sz="2200" dirty="0">
                <a:solidFill>
                  <a:srgbClr val="FEFFFF"/>
                </a:solidFill>
              </a:rPr>
              <a:t>Usage of your work e.g. number of institutions who recommend your work as core texts;</a:t>
            </a:r>
          </a:p>
          <a:p>
            <a:r>
              <a:rPr lang="en-GB" sz="2200" dirty="0">
                <a:solidFill>
                  <a:srgbClr val="FEFFFF"/>
                </a:solidFill>
              </a:rPr>
              <a:t>Sales numbers for your pedagogic books, (where appropriate) and whether more than one edition has been commissioned;</a:t>
            </a:r>
          </a:p>
          <a:p>
            <a:r>
              <a:rPr lang="en-GB" sz="2200" dirty="0">
                <a:solidFill>
                  <a:srgbClr val="FEFFFF"/>
                </a:solidFill>
              </a:rPr>
              <a:t>Qualitative quotations about your impact from readers, reviewers and co-writers/editors.</a:t>
            </a:r>
          </a:p>
        </p:txBody>
      </p:sp>
    </p:spTree>
    <p:extLst>
      <p:ext uri="{BB962C8B-B14F-4D97-AF65-F5344CB8AC3E}">
        <p14:creationId xmlns:p14="http://schemas.microsoft.com/office/powerpoint/2010/main" val="2951766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Two colleagues planning on board with sticky notes">
            <a:extLst>
              <a:ext uri="{FF2B5EF4-FFF2-40B4-BE49-F238E27FC236}">
                <a16:creationId xmlns:a16="http://schemas.microsoft.com/office/drawing/2014/main" id="{24E5D3B4-FCC5-6A40-859E-BA32B2240814}"/>
              </a:ext>
            </a:extLst>
          </p:cNvPr>
          <p:cNvPicPr>
            <a:picLocks noChangeAspect="1"/>
          </p:cNvPicPr>
          <p:nvPr/>
        </p:nvPicPr>
        <p:blipFill rotWithShape="1">
          <a:blip r:embed="rId2">
            <a:extLst>
              <a:ext uri="{28A0092B-C50C-407E-A947-70E740481C1C}">
                <a14:useLocalDpi xmlns:a14="http://schemas.microsoft.com/office/drawing/2010/main" val="0"/>
              </a:ext>
            </a:extLst>
          </a:blip>
          <a:srcRect t="8148" b="7583"/>
          <a:stretch/>
        </p:blipFill>
        <p:spPr>
          <a:xfrm>
            <a:off x="-1" y="10"/>
            <a:ext cx="12192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527B8F5B-CEAB-4D4F-82CF-16BB5B8C8A70}"/>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2500" b="1" dirty="0">
                <a:effectLst/>
              </a:rPr>
              <a:t>Applying for and demonstrating impact of funding for pedagogic projects</a:t>
            </a:r>
            <a:endParaRPr lang="en-US" sz="2500" b="1" dirty="0"/>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A2AD7A7-0DEE-444C-9CC6-2435225C4622}"/>
              </a:ext>
            </a:extLst>
          </p:cNvPr>
          <p:cNvSpPr>
            <a:spLocks noGrp="1"/>
          </p:cNvSpPr>
          <p:nvPr>
            <p:ph idx="1"/>
          </p:nvPr>
        </p:nvSpPr>
        <p:spPr>
          <a:xfrm>
            <a:off x="550362" y="3601297"/>
            <a:ext cx="6551145" cy="3440410"/>
          </a:xfrm>
        </p:spPr>
        <p:txBody>
          <a:bodyPr vert="horz" lIns="91440" tIns="45720" rIns="91440" bIns="45720" rtlCol="0" anchor="ctr">
            <a:normAutofit lnSpcReduction="10000"/>
          </a:bodyPr>
          <a:lstStyle/>
          <a:p>
            <a:pPr marL="0" indent="0">
              <a:buNone/>
            </a:pPr>
            <a:r>
              <a:rPr lang="en-US" sz="2000" b="1" dirty="0">
                <a:effectLst/>
              </a:rPr>
              <a:t>Funding opportunities include:</a:t>
            </a:r>
          </a:p>
          <a:p>
            <a:pPr marL="0"/>
            <a:r>
              <a:rPr lang="en-US" sz="2000" b="1" dirty="0">
                <a:effectLst/>
              </a:rPr>
              <a:t>National Forum </a:t>
            </a:r>
          </a:p>
          <a:p>
            <a:pPr marL="457200" lvl="1"/>
            <a:r>
              <a:rPr lang="en-US" sz="2000" b="1" i="1" dirty="0"/>
              <a:t>Strategic Alignment of Teaching and Learning Enhancement (SATLE) </a:t>
            </a:r>
          </a:p>
          <a:p>
            <a:pPr marL="457200" lvl="1"/>
            <a:r>
              <a:rPr lang="en-US" sz="2000" b="1" i="1" dirty="0">
                <a:effectLst/>
              </a:rPr>
              <a:t>Network &amp; Discipline Fund</a:t>
            </a:r>
          </a:p>
          <a:p>
            <a:pPr marL="0"/>
            <a:r>
              <a:rPr lang="en-US" sz="2000" b="1" dirty="0">
                <a:effectLst/>
              </a:rPr>
              <a:t>University </a:t>
            </a:r>
          </a:p>
          <a:p>
            <a:pPr marL="457200" lvl="1"/>
            <a:r>
              <a:rPr lang="en-US" sz="2000" b="1" i="1" dirty="0">
                <a:effectLst/>
              </a:rPr>
              <a:t>Local Enhancement Projects (LEPS)</a:t>
            </a:r>
          </a:p>
          <a:p>
            <a:pPr marL="0"/>
            <a:r>
              <a:rPr lang="en-US" sz="2000" b="1" dirty="0">
                <a:effectLst/>
              </a:rPr>
              <a:t>HEA Calls , IRC studentships</a:t>
            </a:r>
          </a:p>
          <a:p>
            <a:pPr marL="0"/>
            <a:r>
              <a:rPr lang="en-US" sz="2000" b="1" dirty="0" err="1">
                <a:effectLst/>
              </a:rPr>
              <a:t>AdvanceHE</a:t>
            </a:r>
            <a:endParaRPr lang="en-US" sz="2000" b="1" dirty="0">
              <a:effectLst/>
            </a:endParaRPr>
          </a:p>
          <a:p>
            <a:pPr marL="0"/>
            <a:r>
              <a:rPr lang="en-US" sz="2000" b="1" dirty="0"/>
              <a:t>Erasmus+</a:t>
            </a:r>
            <a:endParaRPr lang="en-US" sz="2000" b="1" dirty="0">
              <a:effectLst/>
            </a:endParaRPr>
          </a:p>
          <a:p>
            <a:endParaRPr lang="en-US" sz="1800" dirty="0"/>
          </a:p>
        </p:txBody>
      </p:sp>
    </p:spTree>
    <p:extLst>
      <p:ext uri="{BB962C8B-B14F-4D97-AF65-F5344CB8AC3E}">
        <p14:creationId xmlns:p14="http://schemas.microsoft.com/office/powerpoint/2010/main" val="3779819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B78B-941C-4A61-AFB3-C577163D58B3}"/>
              </a:ext>
            </a:extLst>
          </p:cNvPr>
          <p:cNvSpPr>
            <a:spLocks noGrp="1"/>
          </p:cNvSpPr>
          <p:nvPr>
            <p:ph type="title"/>
          </p:nvPr>
        </p:nvSpPr>
        <p:spPr>
          <a:xfrm>
            <a:off x="841249" y="365760"/>
            <a:ext cx="9912072" cy="1188404"/>
          </a:xfrm>
        </p:spPr>
        <p:txBody>
          <a:bodyPr>
            <a:normAutofit/>
          </a:bodyPr>
          <a:lstStyle/>
          <a:p>
            <a:r>
              <a:rPr lang="en-GB" b="1" dirty="0"/>
              <a:t>Evidencing impact. Can you:</a:t>
            </a:r>
          </a:p>
        </p:txBody>
      </p:sp>
      <p:sp>
        <p:nvSpPr>
          <p:cNvPr id="8" name="Freeform: Shape 7">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6A90BCC-8451-40EC-926B-D8F0A5881DB3}"/>
              </a:ext>
            </a:extLst>
          </p:cNvPr>
          <p:cNvSpPr>
            <a:spLocks noGrp="1"/>
          </p:cNvSpPr>
          <p:nvPr>
            <p:ph idx="1"/>
          </p:nvPr>
        </p:nvSpPr>
        <p:spPr>
          <a:xfrm>
            <a:off x="841248" y="2174358"/>
            <a:ext cx="7731642" cy="4045467"/>
          </a:xfrm>
        </p:spPr>
        <p:txBody>
          <a:bodyPr anchor="t">
            <a:normAutofit fontScale="92500"/>
          </a:bodyPr>
          <a:lstStyle/>
          <a:p>
            <a:pPr>
              <a:spcAft>
                <a:spcPts val="800"/>
              </a:spcAft>
            </a:pPr>
            <a:r>
              <a:rPr lang="en-GB" sz="1900" b="1" dirty="0">
                <a:solidFill>
                  <a:schemeClr val="bg1"/>
                </a:solidFill>
                <a:latin typeface="Calibri" panose="020F0502020204030204" pitchFamily="34" charset="0"/>
                <a:ea typeface="Calibri" panose="020F0502020204030204" pitchFamily="34" charset="0"/>
                <a:cs typeface="Calibri" panose="020F0502020204030204" pitchFamily="34" charset="0"/>
              </a:rPr>
              <a:t>R</a:t>
            </a:r>
            <a:r>
              <a:rPr lang="en-GB" sz="19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un a session on it for the annual Teaching &amp; Learning Conference? </a:t>
            </a:r>
          </a:p>
          <a:p>
            <a:pPr>
              <a:spcAft>
                <a:spcPts val="800"/>
              </a:spcAft>
            </a:pPr>
            <a:r>
              <a:rPr lang="en-GB" sz="19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Write for a recognised Teaching and Learning newsletter/journal/website? </a:t>
            </a:r>
          </a:p>
          <a:p>
            <a:pPr>
              <a:spcAft>
                <a:spcPts val="800"/>
              </a:spcAft>
            </a:pPr>
            <a:r>
              <a:rPr lang="en-GB" sz="19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Write for any of the big Teaching and Learning journals e.g. </a:t>
            </a:r>
            <a:r>
              <a:rPr lang="en-GB" sz="19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Innovations on Education and Teaching</a:t>
            </a:r>
            <a:r>
              <a:rPr lang="en-GB" sz="19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9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Studies in Higher Education</a:t>
            </a:r>
            <a:r>
              <a:rPr lang="en-GB" sz="19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9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Active learning in Higher Education</a:t>
            </a:r>
            <a:r>
              <a:rPr lang="en-GB" sz="19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AISHE-J etc? </a:t>
            </a:r>
          </a:p>
          <a:p>
            <a:pPr>
              <a:spcAft>
                <a:spcPts val="800"/>
              </a:spcAft>
            </a:pPr>
            <a:r>
              <a:rPr lang="en-GB" sz="19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Present at institutional, national or international T&amp;L conferences? </a:t>
            </a:r>
          </a:p>
          <a:p>
            <a:pPr>
              <a:spcAft>
                <a:spcPts val="800"/>
              </a:spcAft>
            </a:pPr>
            <a:r>
              <a:rPr lang="en-GB" sz="19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Present in National Forum Seminar series?  </a:t>
            </a:r>
            <a:endParaRPr lang="en-GB" sz="19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en-GB" sz="19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en-GB" sz="1900" b="1" dirty="0">
                <a:solidFill>
                  <a:schemeClr val="bg1"/>
                </a:solidFill>
                <a:effectLst/>
                <a:latin typeface="Calibri" panose="020F0502020204030204" pitchFamily="34" charset="0"/>
                <a:ea typeface="Calibri" panose="020F0502020204030204" pitchFamily="34" charset="0"/>
              </a:rPr>
              <a:t>Evidence is even more meaningful if you can show others have gone on to borrow your approaches and apply them to their practice/institutions.</a:t>
            </a:r>
            <a:endParaRPr lang="en-GB" sz="19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900" dirty="0">
              <a:solidFill>
                <a:schemeClr val="bg1"/>
              </a:solidFill>
            </a:endParaRPr>
          </a:p>
        </p:txBody>
      </p:sp>
      <p:sp>
        <p:nvSpPr>
          <p:cNvPr id="4" name="TextBox 3">
            <a:extLst>
              <a:ext uri="{FF2B5EF4-FFF2-40B4-BE49-F238E27FC236}">
                <a16:creationId xmlns:a16="http://schemas.microsoft.com/office/drawing/2014/main" id="{BC5196A4-003C-D64D-B207-0801AEF5C600}"/>
              </a:ext>
            </a:extLst>
          </p:cNvPr>
          <p:cNvSpPr txBox="1"/>
          <p:nvPr/>
        </p:nvSpPr>
        <p:spPr>
          <a:xfrm>
            <a:off x="8885999" y="4160112"/>
            <a:ext cx="3334504" cy="2585323"/>
          </a:xfrm>
          <a:prstGeom prst="rect">
            <a:avLst/>
          </a:prstGeom>
          <a:noFill/>
        </p:spPr>
        <p:txBody>
          <a:bodyPr wrap="none" rtlCol="0">
            <a:spAutoFit/>
          </a:bodyPr>
          <a:lstStyle/>
          <a:p>
            <a:pPr algn="ctr"/>
            <a:r>
              <a:rPr lang="en-US" b="1" dirty="0"/>
              <a:t>Conferences, for example:</a:t>
            </a:r>
          </a:p>
          <a:p>
            <a:pPr algn="ctr"/>
            <a:r>
              <a:rPr lang="en-US" b="1" i="1" dirty="0"/>
              <a:t>National Forum</a:t>
            </a:r>
          </a:p>
          <a:p>
            <a:pPr algn="ctr"/>
            <a:r>
              <a:rPr lang="en-US" b="1" i="1" dirty="0"/>
              <a:t>SEDA</a:t>
            </a:r>
          </a:p>
          <a:p>
            <a:pPr algn="ctr"/>
            <a:r>
              <a:rPr lang="en-US" b="1" i="1" dirty="0" err="1"/>
              <a:t>AdvanceHE</a:t>
            </a:r>
            <a:endParaRPr lang="en-US" b="1" i="1" dirty="0"/>
          </a:p>
          <a:p>
            <a:pPr algn="ctr"/>
            <a:r>
              <a:rPr lang="en-US" b="1" i="1" dirty="0"/>
              <a:t>SRHE</a:t>
            </a:r>
          </a:p>
          <a:p>
            <a:pPr algn="ctr"/>
            <a:endParaRPr lang="en-US" b="1" i="1" dirty="0"/>
          </a:p>
          <a:p>
            <a:pPr algn="ctr"/>
            <a:r>
              <a:rPr lang="en-US" b="1" i="1" dirty="0"/>
              <a:t>Discipline or specialist</a:t>
            </a:r>
            <a:r>
              <a:rPr lang="en-US" b="1" dirty="0"/>
              <a:t>:</a:t>
            </a:r>
          </a:p>
          <a:p>
            <a:pPr algn="ctr"/>
            <a:r>
              <a:rPr lang="en-US" b="1" dirty="0"/>
              <a:t>Institute for Enterprise Educators</a:t>
            </a:r>
          </a:p>
          <a:p>
            <a:pPr algn="ctr"/>
            <a:r>
              <a:rPr lang="en-US" b="1" dirty="0"/>
              <a:t>ALT-C</a:t>
            </a:r>
          </a:p>
        </p:txBody>
      </p:sp>
    </p:spTree>
    <p:extLst>
      <p:ext uri="{BB962C8B-B14F-4D97-AF65-F5344CB8AC3E}">
        <p14:creationId xmlns:p14="http://schemas.microsoft.com/office/powerpoint/2010/main" val="206079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635C7-A11B-496A-AA0F-ACC950B35BF5}"/>
              </a:ext>
            </a:extLst>
          </p:cNvPr>
          <p:cNvSpPr>
            <a:spLocks noGrp="1"/>
          </p:cNvSpPr>
          <p:nvPr>
            <p:ph type="title"/>
          </p:nvPr>
        </p:nvSpPr>
        <p:spPr>
          <a:xfrm>
            <a:off x="1653363" y="365760"/>
            <a:ext cx="9367203" cy="1188720"/>
          </a:xfrm>
        </p:spPr>
        <p:txBody>
          <a:bodyPr>
            <a:normAutofit/>
          </a:bodyPr>
          <a:lstStyle/>
          <a:p>
            <a:r>
              <a:rPr lang="en-GB" sz="3700" b="1" dirty="0"/>
              <a:t>Contributing to the PgCert/</a:t>
            </a:r>
            <a:r>
              <a:rPr lang="en-GB" sz="3700" b="1" dirty="0" err="1"/>
              <a:t>PgDip</a:t>
            </a:r>
            <a:r>
              <a:rPr lang="en-GB" sz="3700" b="1" dirty="0"/>
              <a:t>/MA or other CPD or opportunities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0115C3D-CE89-400C-9D74-01C69E3718DE}"/>
              </a:ext>
            </a:extLst>
          </p:cNvPr>
          <p:cNvSpPr>
            <a:spLocks noGrp="1"/>
          </p:cNvSpPr>
          <p:nvPr>
            <p:ph idx="1"/>
          </p:nvPr>
        </p:nvSpPr>
        <p:spPr>
          <a:xfrm>
            <a:off x="1653363" y="2176272"/>
            <a:ext cx="9367204" cy="4041648"/>
          </a:xfrm>
        </p:spPr>
        <p:txBody>
          <a:bodyPr anchor="t">
            <a:normAutofit/>
          </a:bodyPr>
          <a:lstStyle/>
          <a:p>
            <a:r>
              <a:rPr lang="en-GB" sz="2400" b="1" dirty="0">
                <a:effectLst/>
                <a:latin typeface="Calibri" panose="020F0502020204030204" pitchFamily="34" charset="0"/>
                <a:ea typeface="Calibri" panose="020F0502020204030204" pitchFamily="34" charset="0"/>
              </a:rPr>
              <a:t>This shouldn’t just be a one-off session, but a sustained and/or substantial commitment if it is to count as evidence of excellence;</a:t>
            </a:r>
          </a:p>
          <a:p>
            <a:pPr marL="457200" lvl="1" indent="0">
              <a:spcAft>
                <a:spcPts val="800"/>
              </a:spcAft>
              <a:buNone/>
            </a:pPr>
            <a:r>
              <a:rPr lang="en-GB" sz="1800" b="1" i="1" dirty="0">
                <a:effectLst/>
                <a:latin typeface="Calibri" panose="020F0502020204030204" pitchFamily="34" charset="0"/>
                <a:ea typeface="Calibri" panose="020F0502020204030204" pitchFamily="34" charset="0"/>
                <a:cs typeface="Calibri" panose="020F0502020204030204" pitchFamily="34" charset="0"/>
              </a:rPr>
              <a:t>“For the last five years s/he has regularly run sessions in the PGCert on my innovative approach to groupwork”</a:t>
            </a:r>
            <a:r>
              <a:rPr lang="en-GB" sz="1800" b="1" i="1" dirty="0">
                <a:effectLst/>
                <a:latin typeface="Calibri" panose="020F0502020204030204" pitchFamily="34" charset="0"/>
                <a:ea typeface="Calibri" panose="020F0502020204030204" pitchFamily="34" charset="0"/>
              </a:rPr>
              <a:t>(PGCert course leader) </a:t>
            </a:r>
          </a:p>
          <a:p>
            <a:r>
              <a:rPr lang="en-GB" sz="2400" b="1" dirty="0">
                <a:effectLst/>
                <a:latin typeface="Calibri" panose="020F0502020204030204" pitchFamily="34" charset="0"/>
                <a:ea typeface="Calibri" panose="020F0502020204030204" pitchFamily="34" charset="0"/>
              </a:rPr>
              <a:t>Have you led a strand of activity to showcase your excellent and original work?   Consider offering your services/making a proposal to CELT.</a:t>
            </a:r>
          </a:p>
          <a:p>
            <a:r>
              <a:rPr lang="en-GB" sz="2400" b="1" dirty="0">
                <a:latin typeface="Calibri" panose="020F0502020204030204" pitchFamily="34" charset="0"/>
                <a:ea typeface="Calibri" panose="020F0502020204030204" pitchFamily="34" charset="0"/>
              </a:rPr>
              <a:t>Have you mentored or supported new colleagues in your department to complete the course(s)? Will they give you a short quote to demonstrate how much you have helped them?</a:t>
            </a:r>
            <a:endParaRPr lang="en-GB" sz="2400" b="1" dirty="0">
              <a:effectLst/>
              <a:latin typeface="Calibri" panose="020F0502020204030204" pitchFamily="34" charset="0"/>
              <a:ea typeface="Calibri" panose="020F0502020204030204" pitchFamily="34" charset="0"/>
            </a:endParaRPr>
          </a:p>
          <a:p>
            <a:endParaRPr lang="en-GB" sz="2400" dirty="0">
              <a:latin typeface="Calibri" panose="020F0502020204030204" pitchFamily="34" charset="0"/>
            </a:endParaRPr>
          </a:p>
        </p:txBody>
      </p:sp>
    </p:spTree>
    <p:extLst>
      <p:ext uri="{BB962C8B-B14F-4D97-AF65-F5344CB8AC3E}">
        <p14:creationId xmlns:p14="http://schemas.microsoft.com/office/powerpoint/2010/main" val="2398971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1246</Words>
  <Application>Microsoft Office PowerPoint</Application>
  <PresentationFormat>Widescreen</PresentationFormat>
  <Paragraphs>92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Symbol</vt:lpstr>
      <vt:lpstr>Office Theme</vt:lpstr>
      <vt:lpstr>Bridging the gap between assertion and evidence of teaching excellence</vt:lpstr>
      <vt:lpstr>In applying for promotion at NUIG on the grounds of teaching and learning, what kinds of evidence is convincing?</vt:lpstr>
      <vt:lpstr>When applying for senior posts at NUIG you need to think about how:</vt:lpstr>
      <vt:lpstr>Types of evidence;</vt:lpstr>
      <vt:lpstr>Publishing about learning and teaching. Do you share your practice through:</vt:lpstr>
      <vt:lpstr>Evidence could include:</vt:lpstr>
      <vt:lpstr>Applying for and demonstrating impact of funding for pedagogic projects</vt:lpstr>
      <vt:lpstr>Evidencing impact. Can you:</vt:lpstr>
      <vt:lpstr>Contributing to the PgCert/PgDip/MA or other CPD or opportunities</vt:lpstr>
      <vt:lpstr>Leading innovative teaching and learning projects that make a difference. Evidence could include:</vt:lpstr>
      <vt:lpstr>Have you won an award for your teaching and/or learning support?</vt:lpstr>
      <vt:lpstr>Can you demonstrate evidence of your excellence through peer or student feedback on your teaching?</vt:lpstr>
      <vt:lpstr>Demonstrating the impact of your mentoring of colleagues</vt:lpstr>
      <vt:lpstr>Achieving recognition for your teaching through accreditation</vt:lpstr>
      <vt:lpstr>Conclusions: Don’t just rely on assertion of your teaching and learning excellence. Convince the readers of the application that you make a significant contribution in this area.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Assembling evidence for applying for senior roles through the learning and teaching route</dc:title>
  <dc:creator>Phil Race</dc:creator>
  <cp:lastModifiedBy>Phil Race</cp:lastModifiedBy>
  <cp:revision>10</cp:revision>
  <dcterms:created xsi:type="dcterms:W3CDTF">2021-01-22T10:06:57Z</dcterms:created>
  <dcterms:modified xsi:type="dcterms:W3CDTF">2021-01-22T18:28:28Z</dcterms:modified>
</cp:coreProperties>
</file>