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671" r:id="rId2"/>
  </p:sldMasterIdLst>
  <p:notesMasterIdLst>
    <p:notesMasterId r:id="rId41"/>
  </p:notesMasterIdLst>
  <p:sldIdLst>
    <p:sldId id="309" r:id="rId3"/>
    <p:sldId id="401" r:id="rId4"/>
    <p:sldId id="315" r:id="rId5"/>
    <p:sldId id="405" r:id="rId6"/>
    <p:sldId id="406" r:id="rId7"/>
    <p:sldId id="316" r:id="rId8"/>
    <p:sldId id="317" r:id="rId9"/>
    <p:sldId id="410" r:id="rId10"/>
    <p:sldId id="439" r:id="rId11"/>
    <p:sldId id="440" r:id="rId12"/>
    <p:sldId id="441" r:id="rId13"/>
    <p:sldId id="442" r:id="rId14"/>
    <p:sldId id="443" r:id="rId15"/>
    <p:sldId id="444" r:id="rId16"/>
    <p:sldId id="445" r:id="rId17"/>
    <p:sldId id="446" r:id="rId18"/>
    <p:sldId id="447" r:id="rId19"/>
    <p:sldId id="448" r:id="rId20"/>
    <p:sldId id="449" r:id="rId21"/>
    <p:sldId id="450" r:id="rId22"/>
    <p:sldId id="451" r:id="rId23"/>
    <p:sldId id="452" r:id="rId24"/>
    <p:sldId id="453" r:id="rId25"/>
    <p:sldId id="454" r:id="rId26"/>
    <p:sldId id="455" r:id="rId27"/>
    <p:sldId id="456" r:id="rId28"/>
    <p:sldId id="457" r:id="rId29"/>
    <p:sldId id="458" r:id="rId30"/>
    <p:sldId id="459" r:id="rId31"/>
    <p:sldId id="460" r:id="rId32"/>
    <p:sldId id="461" r:id="rId33"/>
    <p:sldId id="429" r:id="rId34"/>
    <p:sldId id="428" r:id="rId35"/>
    <p:sldId id="431" r:id="rId36"/>
    <p:sldId id="432" r:id="rId37"/>
    <p:sldId id="433" r:id="rId38"/>
    <p:sldId id="434" r:id="rId39"/>
    <p:sldId id="435" r:id="rId4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993300"/>
    <a:srgbClr val="996633"/>
    <a:srgbClr val="FF33CC"/>
    <a:srgbClr val="FFFF6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160" autoAdjust="0"/>
    <p:restoredTop sz="92254" autoAdjust="0"/>
  </p:normalViewPr>
  <p:slideViewPr>
    <p:cSldViewPr>
      <p:cViewPr varScale="1">
        <p:scale>
          <a:sx n="81" d="100"/>
          <a:sy n="81" d="100"/>
        </p:scale>
        <p:origin x="-160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5E4D57E-938E-4B3B-8417-4BA8E7DBEF23}" type="slidenum">
              <a:rPr lang="en-GB"/>
              <a:pPr>
                <a:defRPr/>
              </a:pPr>
              <a:t>‹#›</a:t>
            </a:fld>
            <a:endParaRPr lang="en-GB"/>
          </a:p>
        </p:txBody>
      </p:sp>
    </p:spTree>
    <p:extLst>
      <p:ext uri="{BB962C8B-B14F-4D97-AF65-F5344CB8AC3E}">
        <p14:creationId xmlns:p14="http://schemas.microsoft.com/office/powerpoint/2010/main" val="19911766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B0E1465-8843-4D21-86E6-CA0B151B2E57}" type="slidenum">
              <a:rPr lang="en-IE" sz="1200"/>
              <a:pPr algn="r"/>
              <a:t>23</a:t>
            </a:fld>
            <a:endParaRPr lang="en-IE" sz="12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r>
              <a:rPr lang="en-IE" smtClean="0"/>
              <a:t>You’re very welcome back to our lecture series on critical thinking. In the last session we began </a:t>
            </a:r>
            <a:r>
              <a:rPr lang="en-IE" i="1" smtClean="0"/>
              <a:t>evaluating </a:t>
            </a:r>
            <a:r>
              <a:rPr lang="en-IE" smtClean="0"/>
              <a:t>the quality of arguments (click)</a:t>
            </a:r>
          </a:p>
          <a:p>
            <a:r>
              <a:rPr lang="en-IE" i="1" smtClean="0"/>
              <a:t>In this session we wiil complete more focused evaluation exercises, in which we will</a:t>
            </a:r>
            <a:r>
              <a:rPr lang="en-IE" smtClean="0"/>
              <a:t>: (click)</a:t>
            </a:r>
          </a:p>
          <a:p>
            <a:r>
              <a:rPr lang="en-IE" smtClean="0"/>
              <a:t>    (1) assess the credibility of arguments (click)</a:t>
            </a:r>
          </a:p>
          <a:p>
            <a:r>
              <a:rPr lang="en-IE" smtClean="0"/>
              <a:t>    (2) assess the relevance of arguments (click)</a:t>
            </a:r>
          </a:p>
          <a:p>
            <a:r>
              <a:rPr lang="en-IE" smtClean="0"/>
              <a:t>    (3) assess the logical strength of an argument structure and (click) </a:t>
            </a:r>
          </a:p>
          <a:p>
            <a:r>
              <a:rPr lang="en-IE" smtClean="0"/>
              <a:t>    (4) assess the balance of evidence within the argument (click) </a:t>
            </a:r>
          </a:p>
          <a:p>
            <a:r>
              <a:rPr lang="en-IE" smtClean="0"/>
              <a:t>Our objective is to arrive at some conclusions about the overall strengths and weakness of an argument.</a:t>
            </a:r>
          </a:p>
          <a:p>
            <a:endParaRPr lang="en-I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577FFE5-52C9-4F2A-B95C-40637B10BF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7B241A3-4779-4D60-A536-BD5DCC689DB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274638"/>
            <a:ext cx="18669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54483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F6E0B8E-FBB8-4A69-BC56-AB581593034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3657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84CBF55-FE2B-4B94-92EE-C31B9EDF0EA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3657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267200" y="1600200"/>
            <a:ext cx="3657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3657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267200" y="3938588"/>
            <a:ext cx="3657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378B9CF5-781F-4A87-B242-B0C3F3AF58B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267200" y="1600200"/>
            <a:ext cx="3657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267200" y="3938588"/>
            <a:ext cx="3657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2B1E66EB-5824-4C53-9126-900D7ED7840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8911C559-272E-484E-B5CD-1064BC4A57EE}" type="datetimeFigureOut">
              <a:rPr lang="en-US"/>
              <a:pPr/>
              <a:t>8/11/2016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7D2DA24-4266-4590-9585-B1AE9EE0B722}" type="slidenum">
              <a:rPr lang="en-GB"/>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E9463C2-C8E5-4E1C-9BC3-055BB3EE8A83}" type="datetimeFigureOut">
              <a:rPr lang="en-US"/>
              <a:pPr/>
              <a:t>8/11/2016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EF9D539-9BD2-4B8C-B279-E864EAD95AEE}" type="slidenum">
              <a:rPr lang="en-GB"/>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70AC9B3-61E6-4047-9EB6-A7D585F1B418}" type="datetimeFigureOut">
              <a:rPr lang="en-US"/>
              <a:pPr/>
              <a:t>8/11/2016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90759A4-8B6D-4330-BC79-D9DCA003B9BE}" type="slidenum">
              <a:rPr lang="en-GB"/>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4A188B01-B5A1-48D6-8089-0FCDA0C46825}" type="datetimeFigureOut">
              <a:rPr lang="en-US"/>
              <a:pPr/>
              <a:t>8/11/2016</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2DDCAB7-7B70-45D4-B4EB-8413002DF337}" type="slidenum">
              <a:rPr lang="en-GB"/>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EB60CD3A-D460-4ED4-92F4-F0604FC4E517}" type="datetimeFigureOut">
              <a:rPr lang="en-US"/>
              <a:pPr/>
              <a:t>8/11/2016</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F882AABE-F516-473D-972C-431C652CDCFF}"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EE8F191-F385-4DA5-B766-9718FD7B15D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EE1F09E5-1888-406E-90C7-31CCC44C44E1}" type="datetimeFigureOut">
              <a:rPr lang="en-US"/>
              <a:pPr/>
              <a:t>8/11/2016</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1D2AA03A-3FEE-43B4-A441-86207CF7D1FE}" type="slidenum">
              <a:rPr lang="en-GB"/>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5AAA719-3E1D-46EE-9960-6AE29ABC101C}" type="datetimeFigureOut">
              <a:rPr lang="en-US"/>
              <a:pPr/>
              <a:t>8/11/2016</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80D6B23-43AB-4A8B-9070-661B0A10237D}" type="slidenum">
              <a:rPr lang="en-GB"/>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2560E16-5BA0-4C6F-9FBF-F82BE9F0BA6D}" type="datetimeFigureOut">
              <a:rPr lang="en-US"/>
              <a:pPr/>
              <a:t>8/11/2016</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E402A20-A28B-4BEF-8396-F271882805B5}" type="slidenum">
              <a:rPr lang="en-GB"/>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7E219C3-4741-40DE-BAE4-36804308C40D}" type="datetimeFigureOut">
              <a:rPr lang="en-US"/>
              <a:pPr/>
              <a:t>8/11/2016</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61D3D45-B644-42B0-A96E-2605A8F085D9}" type="slidenum">
              <a:rPr lang="en-GB"/>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658E6C2-3B0D-4D21-8372-F0E1318EFB62}" type="datetimeFigureOut">
              <a:rPr lang="en-US"/>
              <a:pPr/>
              <a:t>8/11/2016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EB0942F-4D47-4DF7-8546-02835E5E52B7}" type="slidenum">
              <a:rPr lang="en-GB"/>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ED2ED4E-DC4B-4ACE-BBCD-8E6BB3D66960}" type="datetimeFigureOut">
              <a:rPr lang="en-US"/>
              <a:pPr/>
              <a:t>8/11/2016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56D28B1-194A-41E8-8BF1-259B02842024}"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249EFAD-65B3-4AB4-BA33-5EA9211DA6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35B50ED-16F9-4CFF-8CFC-1B7FDED897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6670481B-102E-4BF7-AB98-D363C7E2558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2140132A-64A3-4FA8-B382-97D3081283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F8FD7F22-CCF6-47C6-8C21-F36F2BD6FF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EA4BACD-D235-4571-A8CF-94056D8FEA1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BC70E85-9A98-46C6-A778-22F0F5CA2F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4"/>
          <p:cNvSpPr>
            <a:spLocks noGrp="1" noChangeArrowheads="1"/>
          </p:cNvSpPr>
          <p:nvPr>
            <p:ph type="dt" sz="half" idx="2"/>
          </p:nvPr>
        </p:nvSpPr>
        <p:spPr>
          <a:xfrm>
            <a:off x="457200" y="6421438"/>
            <a:ext cx="2133600" cy="365125"/>
          </a:xfrm>
          <a:prstGeom prst="rect">
            <a:avLst/>
          </a:prstGeom>
        </p:spPr>
        <p:txBody>
          <a:bodyPr vert="horz" bIns="0" anchor="b"/>
          <a:lstStyle>
            <a:lvl1pPr eaLnBrk="1" hangingPunct="1">
              <a:defRPr sz="1000">
                <a:solidFill>
                  <a:schemeClr val="tx2">
                    <a:shade val="50000"/>
                  </a:schemeClr>
                </a:solidFill>
              </a:defRPr>
            </a:lvl1pPr>
          </a:lstStyle>
          <a:p>
            <a:pPr>
              <a:defRPr/>
            </a:pPr>
            <a:endParaRPr lang="en-US"/>
          </a:p>
        </p:txBody>
      </p:sp>
      <p:sp>
        <p:nvSpPr>
          <p:cNvPr id="11" name="Rectangle 5"/>
          <p:cNvSpPr>
            <a:spLocks noGrp="1" noChangeArrowheads="1"/>
          </p:cNvSpPr>
          <p:nvPr>
            <p:ph type="ftr" sz="quarter" idx="3"/>
          </p:nvPr>
        </p:nvSpPr>
        <p:spPr>
          <a:xfrm>
            <a:off x="3124200" y="6421438"/>
            <a:ext cx="2895600" cy="365125"/>
          </a:xfrm>
          <a:prstGeom prst="rect">
            <a:avLst/>
          </a:prstGeom>
        </p:spPr>
        <p:txBody>
          <a:bodyPr vert="horz" lIns="0" rIns="0" bIns="0" anchor="b"/>
          <a:lstStyle>
            <a:lvl1pPr algn="ctr" eaLnBrk="1" hangingPunct="1">
              <a:defRPr sz="1000">
                <a:solidFill>
                  <a:schemeClr val="tx2">
                    <a:shade val="50000"/>
                  </a:schemeClr>
                </a:solidFill>
              </a:defRPr>
            </a:lvl1pPr>
          </a:lstStyle>
          <a:p>
            <a:pPr>
              <a:defRPr/>
            </a:pPr>
            <a:endParaRPr lang="en-US"/>
          </a:p>
        </p:txBody>
      </p:sp>
      <p:sp>
        <p:nvSpPr>
          <p:cNvPr id="13" name="Rectangle 6"/>
          <p:cNvSpPr>
            <a:spLocks noGrp="1" noChangeArrowheads="1"/>
          </p:cNvSpPr>
          <p:nvPr>
            <p:ph type="sldNum" sz="quarter" idx="4"/>
          </p:nvPr>
        </p:nvSpPr>
        <p:spPr>
          <a:xfrm>
            <a:off x="8153400" y="6421438"/>
            <a:ext cx="762000" cy="365125"/>
          </a:xfrm>
          <a:prstGeom prst="rect">
            <a:avLst/>
          </a:prstGeom>
        </p:spPr>
        <p:txBody>
          <a:bodyPr vert="horz" lIns="0" tIns="0" rIns="0" bIns="0" anchor="b"/>
          <a:lstStyle>
            <a:lvl1pPr algn="r" eaLnBrk="1" hangingPunct="1">
              <a:defRPr sz="1000">
                <a:solidFill>
                  <a:schemeClr val="tx2">
                    <a:shade val="50000"/>
                  </a:schemeClr>
                </a:solidFill>
              </a:defRPr>
            </a:lvl1pPr>
          </a:lstStyle>
          <a:p>
            <a:pPr>
              <a:defRPr/>
            </a:pPr>
            <a:fld id="{C67A8125-1DD8-47DE-B778-DD65B98A0FF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7" r:id="rId1"/>
    <p:sldLayoutId id="2147483686" r:id="rId2"/>
    <p:sldLayoutId id="2147483685" r:id="rId3"/>
    <p:sldLayoutId id="2147483684" r:id="rId4"/>
    <p:sldLayoutId id="2147483683" r:id="rId5"/>
    <p:sldLayoutId id="2147483682" r:id="rId6"/>
    <p:sldLayoutId id="2147483681" r:id="rId7"/>
    <p:sldLayoutId id="2147483680" r:id="rId8"/>
    <p:sldLayoutId id="2147483679" r:id="rId9"/>
    <p:sldLayoutId id="2147483678" r:id="rId10"/>
    <p:sldLayoutId id="2147483677" r:id="rId11"/>
    <p:sldLayoutId id="2147483676" r:id="rId12"/>
    <p:sldLayoutId id="2147483675" r:id="rId13"/>
    <p:sldLayoutId id="2147483674" r:id="rId14"/>
  </p:sldLayoutIdLst>
  <p:txStyles>
    <p:titleStyle>
      <a:lvl1pPr algn="l" rtl="0" eaLnBrk="0" fontAlgn="base" hangingPunct="0">
        <a:spcBef>
          <a:spcPct val="0"/>
        </a:spcBef>
        <a:spcAft>
          <a:spcPct val="0"/>
        </a:spcAft>
        <a:defRPr sz="46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eaLnBrk="0" fontAlgn="base" hangingPunct="0">
        <a:spcBef>
          <a:spcPct val="0"/>
        </a:spcBef>
        <a:spcAft>
          <a:spcPct val="0"/>
        </a:spcAft>
        <a:defRPr sz="4600">
          <a:solidFill>
            <a:schemeClr val="tx1"/>
          </a:solidFill>
          <a:latin typeface="Franklin Gothic Book" pitchFamily="34" charset="0"/>
        </a:defRPr>
      </a:lvl6pPr>
      <a:lvl7pPr marL="914400" algn="l" rtl="0" eaLnBrk="0" fontAlgn="base" hangingPunct="0">
        <a:spcBef>
          <a:spcPct val="0"/>
        </a:spcBef>
        <a:spcAft>
          <a:spcPct val="0"/>
        </a:spcAft>
        <a:defRPr sz="4600">
          <a:solidFill>
            <a:schemeClr val="tx1"/>
          </a:solidFill>
          <a:latin typeface="Franklin Gothic Book" pitchFamily="34" charset="0"/>
        </a:defRPr>
      </a:lvl7pPr>
      <a:lvl8pPr marL="1371600" algn="l" rtl="0" eaLnBrk="0" fontAlgn="base" hangingPunct="0">
        <a:spcBef>
          <a:spcPct val="0"/>
        </a:spcBef>
        <a:spcAft>
          <a:spcPct val="0"/>
        </a:spcAft>
        <a:defRPr sz="4600">
          <a:solidFill>
            <a:schemeClr val="tx1"/>
          </a:solidFill>
          <a:latin typeface="Franklin Gothic Book" pitchFamily="34" charset="0"/>
        </a:defRPr>
      </a:lvl8pPr>
      <a:lvl9pPr marL="1828800" algn="l" rtl="0" eaLnBrk="0" fontAlgn="base" hangingPunct="0">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a:solidFill>
            <a:schemeClr val="tx1"/>
          </a:solidFill>
          <a:latin typeface="+mn-lt"/>
        </a:defRPr>
      </a:lvl2pPr>
      <a:lvl3pPr marL="1004888" indent="-255588" algn="l" rtl="0" eaLnBrk="0" fontAlgn="base" hangingPunct="0">
        <a:spcBef>
          <a:spcPct val="20000"/>
        </a:spcBef>
        <a:spcAft>
          <a:spcPct val="0"/>
        </a:spcAft>
        <a:buClr>
          <a:schemeClr val="accent2"/>
        </a:buClr>
        <a:buSzPct val="85000"/>
        <a:buFont typeface="Arial" charset="0"/>
        <a:buChar char="○"/>
        <a:defRPr sz="2400">
          <a:solidFill>
            <a:schemeClr val="tx1"/>
          </a:solidFill>
          <a:latin typeface="+mn-lt"/>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a:solidFill>
            <a:schemeClr val="tx1"/>
          </a:solidFill>
          <a:latin typeface="+mn-lt"/>
        </a:defRPr>
      </a:lvl4pPr>
      <a:lvl5pPr marL="1489075" indent="-182563" algn="l" rtl="0" eaLnBrk="0" fontAlgn="base" hangingPunct="0">
        <a:spcBef>
          <a:spcPct val="20000"/>
        </a:spcBef>
        <a:spcAft>
          <a:spcPct val="0"/>
        </a:spcAft>
        <a:buClr>
          <a:srgbClr val="748560"/>
        </a:buClr>
        <a:buSzPct val="100000"/>
        <a:buFont typeface="Arial" charset="0"/>
        <a:buChar char="-"/>
        <a:defRPr sz="2000">
          <a:solidFill>
            <a:schemeClr val="tx1"/>
          </a:solidFill>
          <a:latin typeface="+mn-lt"/>
        </a:defRPr>
      </a:lvl5pPr>
      <a:lvl6pPr marL="1946275" indent="-182563" algn="l" rtl="0" eaLnBrk="0" fontAlgn="base" hangingPunct="0">
        <a:spcBef>
          <a:spcPct val="20000"/>
        </a:spcBef>
        <a:spcAft>
          <a:spcPct val="0"/>
        </a:spcAft>
        <a:buClr>
          <a:srgbClr val="748560"/>
        </a:buClr>
        <a:buSzPct val="100000"/>
        <a:buFont typeface="Arial" charset="0"/>
        <a:buChar char="-"/>
        <a:defRPr sz="2000">
          <a:solidFill>
            <a:schemeClr val="tx1"/>
          </a:solidFill>
          <a:latin typeface="+mn-lt"/>
        </a:defRPr>
      </a:lvl6pPr>
      <a:lvl7pPr marL="2403475" indent="-182563" algn="l" rtl="0" eaLnBrk="0" fontAlgn="base" hangingPunct="0">
        <a:spcBef>
          <a:spcPct val="20000"/>
        </a:spcBef>
        <a:spcAft>
          <a:spcPct val="0"/>
        </a:spcAft>
        <a:buClr>
          <a:srgbClr val="748560"/>
        </a:buClr>
        <a:buSzPct val="100000"/>
        <a:buFont typeface="Arial" charset="0"/>
        <a:buChar char="-"/>
        <a:defRPr sz="2000">
          <a:solidFill>
            <a:schemeClr val="tx1"/>
          </a:solidFill>
          <a:latin typeface="+mn-lt"/>
        </a:defRPr>
      </a:lvl7pPr>
      <a:lvl8pPr marL="2860675" indent="-182563" algn="l" rtl="0" eaLnBrk="0" fontAlgn="base" hangingPunct="0">
        <a:spcBef>
          <a:spcPct val="20000"/>
        </a:spcBef>
        <a:spcAft>
          <a:spcPct val="0"/>
        </a:spcAft>
        <a:buClr>
          <a:srgbClr val="748560"/>
        </a:buClr>
        <a:buSzPct val="100000"/>
        <a:buFont typeface="Arial" charset="0"/>
        <a:buChar char="-"/>
        <a:defRPr sz="2000">
          <a:solidFill>
            <a:schemeClr val="tx1"/>
          </a:solidFill>
          <a:latin typeface="+mn-lt"/>
        </a:defRPr>
      </a:lvl8pPr>
      <a:lvl9pPr marL="3317875" indent="-182563" algn="l" rtl="0" eaLnBrk="0" fontAlgn="base" hangingPunct="0">
        <a:spcBef>
          <a:spcPct val="20000"/>
        </a:spcBef>
        <a:spcAft>
          <a:spcPct val="0"/>
        </a:spcAft>
        <a:buClr>
          <a:srgbClr val="748560"/>
        </a:buClr>
        <a:buSzPct val="100000"/>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249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49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5E9568C3-9A8B-48BB-9B4E-DAD2E5A64E3D}" type="datetimeFigureOut">
              <a:rPr lang="en-US"/>
              <a:pPr/>
              <a:t>8/11/2016</a:t>
            </a:fld>
            <a:endParaRPr lang="en-GB"/>
          </a:p>
        </p:txBody>
      </p:sp>
      <p:sp>
        <p:nvSpPr>
          <p:cNvPr id="1249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249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C77F87E-862E-4261-90C9-68021869009F}"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p:cNvSpPr>
          <p:nvPr>
            <p:ph type="subTitle" idx="1"/>
          </p:nvPr>
        </p:nvSpPr>
        <p:spPr>
          <a:xfrm>
            <a:off x="0" y="3429000"/>
            <a:ext cx="9144000" cy="1752600"/>
          </a:xfrm>
        </p:spPr>
        <p:txBody>
          <a:bodyPr/>
          <a:lstStyle/>
          <a:p>
            <a:pPr marL="36513"/>
            <a:r>
              <a:rPr lang="en-IE" sz="3600" b="1" dirty="0" err="1" smtClean="0">
                <a:effectLst>
                  <a:outerShdw blurRad="38100" dist="38100" dir="2700000" algn="tl">
                    <a:srgbClr val="000000"/>
                  </a:outerShdw>
                </a:effectLst>
                <a:latin typeface="Georgia" pitchFamily="18" charset="0"/>
              </a:rPr>
              <a:t>Dr.</a:t>
            </a:r>
            <a:r>
              <a:rPr lang="en-IE" sz="3600" b="1" dirty="0" smtClean="0">
                <a:effectLst>
                  <a:outerShdw blurRad="38100" dist="38100" dir="2700000" algn="tl">
                    <a:srgbClr val="000000"/>
                  </a:outerShdw>
                </a:effectLst>
                <a:latin typeface="Georgia" pitchFamily="18" charset="0"/>
              </a:rPr>
              <a:t> Chris Dwyer</a:t>
            </a:r>
            <a:endParaRPr lang="en-GB" sz="3600" b="1" dirty="0" smtClean="0">
              <a:effectLst>
                <a:outerShdw blurRad="38100" dist="38100" dir="2700000" algn="tl">
                  <a:srgbClr val="000000"/>
                </a:outerShdw>
              </a:effectLst>
              <a:latin typeface="Georgia" pitchFamily="18" charset="0"/>
            </a:endParaRPr>
          </a:p>
        </p:txBody>
      </p:sp>
      <p:sp>
        <p:nvSpPr>
          <p:cNvPr id="122884" name="Text Box 5"/>
          <p:cNvSpPr txBox="1">
            <a:spLocks noChangeArrowheads="1"/>
          </p:cNvSpPr>
          <p:nvPr/>
        </p:nvSpPr>
        <p:spPr bwMode="auto">
          <a:xfrm>
            <a:off x="0" y="4005263"/>
            <a:ext cx="9144000" cy="1754187"/>
          </a:xfrm>
          <a:prstGeom prst="rect">
            <a:avLst/>
          </a:prstGeom>
          <a:noFill/>
          <a:ln w="9525">
            <a:noFill/>
            <a:miter lim="800000"/>
            <a:headEnd/>
            <a:tailEnd/>
          </a:ln>
        </p:spPr>
        <p:txBody>
          <a:bodyPr>
            <a:spAutoFit/>
          </a:bodyPr>
          <a:lstStyle/>
          <a:p>
            <a:pPr algn="ctr">
              <a:defRPr/>
            </a:pPr>
            <a:endParaRPr lang="en-IE" sz="2400" b="1" dirty="0">
              <a:effectLst>
                <a:outerShdw blurRad="38100" dist="38100" dir="2700000" algn="tl">
                  <a:srgbClr val="000000">
                    <a:alpha val="43137"/>
                  </a:srgbClr>
                </a:outerShdw>
              </a:effectLst>
              <a:latin typeface="Georgia" pitchFamily="18" charset="0"/>
            </a:endParaRPr>
          </a:p>
          <a:p>
            <a:pPr algn="ctr">
              <a:defRPr/>
            </a:pPr>
            <a:r>
              <a:rPr lang="en-IE" sz="2400" b="1" dirty="0">
                <a:effectLst>
                  <a:outerShdw blurRad="38100" dist="38100" dir="2700000" algn="tl">
                    <a:srgbClr val="000000">
                      <a:alpha val="43137"/>
                    </a:srgbClr>
                  </a:outerShdw>
                </a:effectLst>
                <a:latin typeface="Georgia" pitchFamily="18" charset="0"/>
              </a:rPr>
              <a:t>School of Psychology</a:t>
            </a:r>
          </a:p>
          <a:p>
            <a:pPr algn="ctr">
              <a:defRPr/>
            </a:pPr>
            <a:r>
              <a:rPr lang="en-IE" sz="2400" b="1" dirty="0">
                <a:effectLst>
                  <a:outerShdw blurRad="38100" dist="38100" dir="2700000" algn="tl">
                    <a:srgbClr val="000000">
                      <a:alpha val="43137"/>
                    </a:srgbClr>
                  </a:outerShdw>
                </a:effectLst>
                <a:latin typeface="Georgia" pitchFamily="18" charset="0"/>
              </a:rPr>
              <a:t>National University of Ireland, Galway</a:t>
            </a:r>
          </a:p>
          <a:p>
            <a:pPr algn="ctr">
              <a:defRPr/>
            </a:pPr>
            <a:endParaRPr lang="en-IE" sz="1200" b="1" dirty="0">
              <a:effectLst>
                <a:outerShdw blurRad="38100" dist="38100" dir="2700000" algn="tl">
                  <a:srgbClr val="000000">
                    <a:alpha val="43137"/>
                  </a:srgbClr>
                </a:outerShdw>
              </a:effectLst>
              <a:latin typeface="Georgia" pitchFamily="18" charset="0"/>
            </a:endParaRPr>
          </a:p>
          <a:p>
            <a:pPr algn="ctr">
              <a:defRPr/>
            </a:pPr>
            <a:r>
              <a:rPr lang="en-IE" sz="2400" b="1" dirty="0">
                <a:effectLst>
                  <a:outerShdw blurRad="38100" dist="38100" dir="2700000" algn="tl">
                    <a:srgbClr val="000000">
                      <a:alpha val="43137"/>
                    </a:srgbClr>
                  </a:outerShdw>
                </a:effectLst>
                <a:latin typeface="Georgia" pitchFamily="18" charset="0"/>
              </a:rPr>
              <a:t>christopher.dwyer.phd@gmail.com</a:t>
            </a:r>
          </a:p>
        </p:txBody>
      </p:sp>
      <p:sp>
        <p:nvSpPr>
          <p:cNvPr id="2" name="Rectangle 3"/>
          <p:cNvSpPr>
            <a:spLocks/>
          </p:cNvSpPr>
          <p:nvPr/>
        </p:nvSpPr>
        <p:spPr bwMode="auto">
          <a:xfrm>
            <a:off x="35060" y="908720"/>
            <a:ext cx="9144000" cy="1752600"/>
          </a:xfrm>
          <a:prstGeom prst="rect">
            <a:avLst/>
          </a:prstGeom>
          <a:noFill/>
          <a:ln w="9525">
            <a:noFill/>
            <a:miter lim="800000"/>
            <a:headEnd/>
            <a:tailEnd/>
          </a:ln>
        </p:spPr>
        <p:txBody>
          <a:bodyPr/>
          <a:lstStyle/>
          <a:p>
            <a:pPr marL="36513" algn="ctr" eaLnBrk="0" hangingPunct="0">
              <a:spcBef>
                <a:spcPct val="20000"/>
              </a:spcBef>
              <a:buClr>
                <a:schemeClr val="accent1"/>
              </a:buClr>
              <a:buSzPct val="80000"/>
              <a:buFont typeface="Wingdings 2" pitchFamily="18" charset="2"/>
              <a:buNone/>
            </a:pPr>
            <a:r>
              <a:rPr lang="en-IE" sz="8000" b="1" dirty="0" smtClean="0">
                <a:effectLst>
                  <a:outerShdw blurRad="38100" dist="38100" dir="2700000" algn="tl">
                    <a:srgbClr val="000000"/>
                  </a:outerShdw>
                </a:effectLst>
                <a:latin typeface="Georgia" pitchFamily="18" charset="0"/>
              </a:rPr>
              <a:t>Writing </a:t>
            </a:r>
          </a:p>
          <a:p>
            <a:pPr marL="36513" algn="ctr" eaLnBrk="0" hangingPunct="0">
              <a:spcBef>
                <a:spcPct val="20000"/>
              </a:spcBef>
              <a:buClr>
                <a:schemeClr val="accent1"/>
              </a:buClr>
              <a:buSzPct val="80000"/>
              <a:buFont typeface="Wingdings 2" pitchFamily="18" charset="2"/>
              <a:buNone/>
            </a:pPr>
            <a:r>
              <a:rPr lang="en-IE" sz="4000" b="1" dirty="0" smtClean="0">
                <a:effectLst>
                  <a:outerShdw blurRad="38100" dist="38100" dir="2700000" algn="tl">
                    <a:srgbClr val="000000"/>
                  </a:outerShdw>
                </a:effectLst>
                <a:latin typeface="Georgia" pitchFamily="18"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288" y="1557338"/>
            <a:ext cx="8353425" cy="5688012"/>
          </a:xfrm>
        </p:spPr>
        <p:txBody>
          <a:bodyPr>
            <a:normAutofit/>
          </a:bodyPr>
          <a:lstStyle/>
          <a:p>
            <a:pPr marL="342900" indent="-342900" eaLnBrk="1" hangingPunct="1">
              <a:defRPr/>
            </a:pPr>
            <a:endParaRPr lang="en-IE" dirty="0">
              <a:effectLst>
                <a:outerShdw blurRad="38100" dist="38100" dir="2700000" algn="tl">
                  <a:srgbClr val="000000">
                    <a:alpha val="43137"/>
                  </a:srgbClr>
                </a:outerShdw>
              </a:effectLst>
              <a:latin typeface="Georgia" pitchFamily="18" charset="0"/>
            </a:endParaRPr>
          </a:p>
          <a:p>
            <a:pPr marL="342900" indent="-342900" algn="ctr" eaLnBrk="1" hangingPunct="1">
              <a:buFont typeface="Wingdings 2" pitchFamily="18" charset="2"/>
              <a:buNone/>
              <a:defRPr/>
            </a:pPr>
            <a:r>
              <a:rPr lang="en-IE" i="1" dirty="0">
                <a:effectLst>
                  <a:outerShdw blurRad="38100" dist="38100" dir="2700000" algn="tl">
                    <a:srgbClr val="000000">
                      <a:alpha val="43137"/>
                    </a:srgbClr>
                  </a:outerShdw>
                </a:effectLst>
                <a:latin typeface="Georgia" pitchFamily="18" charset="0"/>
              </a:rPr>
              <a:t>“If you don’t start with a quote, start with something quotable.”</a:t>
            </a:r>
          </a:p>
          <a:p>
            <a:pPr marL="342900" indent="-342900" eaLnBrk="1" hangingPunct="1">
              <a:defRPr/>
            </a:pPr>
            <a:endParaRPr lang="en-IE" dirty="0">
              <a:effectLst>
                <a:outerShdw blurRad="38100" dist="38100" dir="2700000" algn="tl">
                  <a:srgbClr val="000000">
                    <a:alpha val="43137"/>
                  </a:srgbClr>
                </a:outerShdw>
              </a:effectLst>
              <a:latin typeface="Georgia" pitchFamily="18" charset="0"/>
            </a:endParaRPr>
          </a:p>
          <a:p>
            <a:pPr marL="342900" indent="-342900" eaLnBrk="1" hangingPunct="1">
              <a:buFont typeface="Calibri" pitchFamily="34" charset="0"/>
              <a:buAutoNum type="arabicPeriod"/>
              <a:defRPr/>
            </a:pPr>
            <a:r>
              <a:rPr lang="en-IE" dirty="0">
                <a:effectLst>
                  <a:outerShdw blurRad="38100" dist="38100" dir="2700000" algn="tl">
                    <a:srgbClr val="000000">
                      <a:alpha val="43137"/>
                    </a:srgbClr>
                  </a:outerShdw>
                </a:effectLst>
                <a:latin typeface="Georgia" pitchFamily="18" charset="0"/>
              </a:rPr>
              <a:t>Thesis Statement or Central Claim</a:t>
            </a:r>
          </a:p>
          <a:p>
            <a:pPr marL="971550" lvl="1" indent="-514350" eaLnBrk="1" hangingPunct="1">
              <a:buFont typeface="Wingdings" pitchFamily="2" charset="2"/>
              <a:buChar char="v"/>
              <a:defRPr/>
            </a:pPr>
            <a:r>
              <a:rPr lang="en-IE" dirty="0">
                <a:effectLst>
                  <a:outerShdw blurRad="38100" dist="38100" dir="2700000" algn="tl">
                    <a:srgbClr val="000000">
                      <a:alpha val="43137"/>
                    </a:srgbClr>
                  </a:outerShdw>
                </a:effectLst>
                <a:latin typeface="Georgia" pitchFamily="18" charset="0"/>
              </a:rPr>
              <a:t>What is this piece trying to argue? </a:t>
            </a:r>
          </a:p>
          <a:p>
            <a:pPr marL="342900" indent="-342900" eaLnBrk="1" hangingPunct="1">
              <a:buFont typeface="Calibri" pitchFamily="34" charset="0"/>
              <a:buAutoNum type="arabicPeriod"/>
              <a:defRPr/>
            </a:pPr>
            <a:endParaRPr lang="en-IE" sz="1900" dirty="0">
              <a:effectLst>
                <a:outerShdw blurRad="38100" dist="38100" dir="2700000" algn="tl">
                  <a:srgbClr val="000000">
                    <a:alpha val="43137"/>
                  </a:srgbClr>
                </a:outerShdw>
              </a:effectLst>
              <a:latin typeface="Georgia" pitchFamily="18" charset="0"/>
            </a:endParaRPr>
          </a:p>
          <a:p>
            <a:pPr marL="342900" indent="-342900" eaLnBrk="1" hangingPunct="1">
              <a:buFont typeface="Calibri" pitchFamily="34" charset="0"/>
              <a:buAutoNum type="arabicPeriod"/>
              <a:defRPr/>
            </a:pPr>
            <a:r>
              <a:rPr lang="en-IE" dirty="0">
                <a:effectLst>
                  <a:outerShdw blurRad="38100" dist="38100" dir="2700000" algn="tl">
                    <a:srgbClr val="000000">
                      <a:alpha val="43137"/>
                    </a:srgbClr>
                  </a:outerShdw>
                </a:effectLst>
                <a:latin typeface="Georgia" pitchFamily="18" charset="0"/>
              </a:rPr>
              <a:t>So what? What’s your point? </a:t>
            </a:r>
          </a:p>
          <a:p>
            <a:pPr marL="971550" lvl="1" indent="-514350" eaLnBrk="1" hangingPunct="1">
              <a:buFont typeface="Wingdings" pitchFamily="2" charset="2"/>
              <a:buChar char="v"/>
              <a:defRPr/>
            </a:pPr>
            <a:r>
              <a:rPr lang="en-IE" dirty="0">
                <a:effectLst>
                  <a:outerShdw blurRad="38100" dist="38100" dir="2700000" algn="tl">
                    <a:srgbClr val="000000">
                      <a:alpha val="43137"/>
                    </a:srgbClr>
                  </a:outerShdw>
                </a:effectLst>
                <a:latin typeface="Georgia" pitchFamily="18" charset="0"/>
              </a:rPr>
              <a:t>Why is this concept important?</a:t>
            </a:r>
          </a:p>
          <a:p>
            <a:pPr marL="971550" lvl="1" indent="-514350" eaLnBrk="1" hangingPunct="1">
              <a:defRPr/>
            </a:pPr>
            <a:endParaRPr lang="en-IE" sz="2000" dirty="0">
              <a:effectLst>
                <a:outerShdw blurRad="38100" dist="38100" dir="2700000" algn="tl">
                  <a:srgbClr val="000000">
                    <a:alpha val="43137"/>
                  </a:srgbClr>
                </a:outerShdw>
              </a:effectLst>
              <a:latin typeface="Georgia" pitchFamily="18" charset="0"/>
            </a:endParaRPr>
          </a:p>
          <a:p>
            <a:pPr marL="342900" indent="-342900" eaLnBrk="1" hangingPunct="1">
              <a:defRPr/>
            </a:pPr>
            <a:endParaRPr lang="en-IE" dirty="0">
              <a:effectLst>
                <a:outerShdw blurRad="38100" dist="38100" dir="2700000" algn="tl">
                  <a:srgbClr val="000000">
                    <a:alpha val="43137"/>
                  </a:srgbClr>
                </a:outerShdw>
              </a:effectLst>
              <a:latin typeface="Georgia" pitchFamily="18" charset="0"/>
            </a:endParaRPr>
          </a:p>
          <a:p>
            <a:pPr marL="971550" lvl="1" indent="-514350" eaLnBrk="1" hangingPunct="1">
              <a:buFont typeface="Wingdings 2" pitchFamily="18" charset="2"/>
              <a:buNone/>
              <a:defRPr/>
            </a:pPr>
            <a:endParaRPr lang="en-IE" dirty="0">
              <a:effectLst>
                <a:outerShdw blurRad="38100" dist="38100" dir="2700000" algn="tl">
                  <a:srgbClr val="000000">
                    <a:alpha val="43137"/>
                  </a:srgbClr>
                </a:outerShdw>
              </a:effectLst>
              <a:latin typeface="Georgia" pitchFamily="18" charset="0"/>
            </a:endParaRPr>
          </a:p>
        </p:txBody>
      </p:sp>
      <p:sp>
        <p:nvSpPr>
          <p:cNvPr id="6148" name="Rectangle 4"/>
          <p:cNvSpPr>
            <a:spLocks noChangeArrowheads="1"/>
          </p:cNvSpPr>
          <p:nvPr/>
        </p:nvSpPr>
        <p:spPr bwMode="auto">
          <a:xfrm>
            <a:off x="0" y="1052513"/>
            <a:ext cx="9144000" cy="523875"/>
          </a:xfrm>
          <a:prstGeom prst="rect">
            <a:avLst/>
          </a:prstGeom>
          <a:noFill/>
          <a:ln w="9525">
            <a:noFill/>
            <a:miter lim="800000"/>
            <a:headEnd/>
            <a:tailEnd/>
          </a:ln>
        </p:spPr>
        <p:txBody>
          <a:bodyPr>
            <a:spAutoFit/>
          </a:bodyPr>
          <a:lstStyle/>
          <a:p>
            <a:pPr algn="ctr">
              <a:defRPr/>
            </a:pPr>
            <a:r>
              <a:rPr lang="en-IE" sz="2800" i="1" dirty="0">
                <a:solidFill>
                  <a:srgbClr val="00B0F0"/>
                </a:solidFill>
                <a:effectLst>
                  <a:outerShdw blurRad="38100" dist="38100" dir="2700000" algn="tl">
                    <a:srgbClr val="000000">
                      <a:alpha val="43137"/>
                    </a:srgbClr>
                  </a:outerShdw>
                </a:effectLst>
                <a:latin typeface="Georgia" pitchFamily="18" charset="0"/>
                <a:cs typeface="Arial" charset="0"/>
              </a:rPr>
              <a:t>Tell them what you’re going to tell them.</a:t>
            </a:r>
            <a:endParaRPr lang="en-US" sz="2800" i="1" dirty="0">
              <a:solidFill>
                <a:srgbClr val="00B0F0"/>
              </a:solidFill>
              <a:effectLst>
                <a:outerShdw blurRad="38100" dist="38100" dir="2700000" algn="tl">
                  <a:srgbClr val="000000">
                    <a:alpha val="43137"/>
                  </a:srgbClr>
                </a:outerShdw>
              </a:effectLst>
              <a:latin typeface="Georgia" pitchFamily="18" charset="0"/>
              <a:cs typeface="Arial" charset="0"/>
            </a:endParaRPr>
          </a:p>
        </p:txBody>
      </p:sp>
      <p:sp>
        <p:nvSpPr>
          <p:cNvPr id="5" name="Rectangle 4"/>
          <p:cNvSpPr/>
          <p:nvPr/>
        </p:nvSpPr>
        <p:spPr>
          <a:xfrm>
            <a:off x="0" y="332656"/>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The Introduction</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1612279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4294967295"/>
          </p:nvPr>
        </p:nvSpPr>
        <p:spPr>
          <a:xfrm>
            <a:off x="468313" y="1628775"/>
            <a:ext cx="8229600" cy="5688013"/>
          </a:xfrm>
        </p:spPr>
        <p:txBody>
          <a:bodyPr/>
          <a:lstStyle/>
          <a:p>
            <a:pPr lvl="1" eaLnBrk="1" hangingPunct="1">
              <a:defRPr/>
            </a:pPr>
            <a:endParaRPr lang="en-IE" sz="2000" dirty="0">
              <a:latin typeface="Georgia" pitchFamily="18" charset="0"/>
            </a:endParaRPr>
          </a:p>
          <a:p>
            <a:pPr eaLnBrk="1" hangingPunct="1">
              <a:defRPr/>
            </a:pPr>
            <a:r>
              <a:rPr lang="en-IE" dirty="0" smtClean="0">
                <a:effectLst>
                  <a:outerShdw blurRad="38100" dist="38100" dir="2700000" algn="tl">
                    <a:srgbClr val="000000">
                      <a:alpha val="43137"/>
                    </a:srgbClr>
                  </a:outerShdw>
                </a:effectLst>
                <a:latin typeface="Georgia" pitchFamily="18" charset="0"/>
              </a:rPr>
              <a:t>Why </a:t>
            </a:r>
            <a:r>
              <a:rPr lang="en-IE" dirty="0">
                <a:effectLst>
                  <a:outerShdw blurRad="38100" dist="38100" dir="2700000" algn="tl">
                    <a:srgbClr val="000000">
                      <a:alpha val="43137"/>
                    </a:srgbClr>
                  </a:outerShdw>
                </a:effectLst>
                <a:latin typeface="Georgia" pitchFamily="18" charset="0"/>
              </a:rPr>
              <a:t>do you believe this? Better yet, why do you want me to believe this?</a:t>
            </a:r>
          </a:p>
          <a:p>
            <a:pPr eaLnBrk="1" hangingPunct="1">
              <a:defRPr/>
            </a:pPr>
            <a:endParaRPr lang="en-IE" sz="1100" dirty="0">
              <a:effectLst>
                <a:outerShdw blurRad="38100" dist="38100" dir="2700000" algn="tl">
                  <a:srgbClr val="000000">
                    <a:alpha val="43137"/>
                  </a:srgbClr>
                </a:outerShdw>
              </a:effectLst>
              <a:latin typeface="Georgia" pitchFamily="18" charset="0"/>
            </a:endParaRPr>
          </a:p>
          <a:p>
            <a:pPr lvl="1" eaLnBrk="1" hangingPunct="1">
              <a:defRPr/>
            </a:pPr>
            <a:r>
              <a:rPr lang="en-IE" dirty="0">
                <a:effectLst>
                  <a:outerShdw blurRad="38100" dist="38100" dir="2700000" algn="tl">
                    <a:srgbClr val="000000">
                      <a:alpha val="43137"/>
                    </a:srgbClr>
                  </a:outerShdw>
                </a:effectLst>
                <a:latin typeface="Georgia" pitchFamily="18" charset="0"/>
              </a:rPr>
              <a:t>Present at least 3-5 core reasons.</a:t>
            </a:r>
          </a:p>
          <a:p>
            <a:pPr eaLnBrk="1" hangingPunct="1">
              <a:defRPr/>
            </a:pPr>
            <a:endParaRPr lang="en-IE" sz="1500" b="1" i="1" dirty="0">
              <a:effectLst>
                <a:outerShdw blurRad="38100" dist="38100" dir="2700000" algn="tl">
                  <a:srgbClr val="000000">
                    <a:alpha val="43137"/>
                  </a:srgbClr>
                </a:outerShdw>
              </a:effectLst>
              <a:latin typeface="Georgia" pitchFamily="18" charset="0"/>
            </a:endParaRPr>
          </a:p>
          <a:p>
            <a:pPr eaLnBrk="1" hangingPunct="1">
              <a:defRPr/>
            </a:pPr>
            <a:r>
              <a:rPr lang="en-IE" i="1" dirty="0" smtClean="0">
                <a:effectLst>
                  <a:outerShdw blurRad="38100" dist="38100" dir="2700000" algn="tl">
                    <a:srgbClr val="000000">
                      <a:alpha val="43137"/>
                    </a:srgbClr>
                  </a:outerShdw>
                </a:effectLst>
                <a:latin typeface="Georgia" pitchFamily="18" charset="0"/>
              </a:rPr>
              <a:t>In </a:t>
            </a:r>
            <a:r>
              <a:rPr lang="en-IE" i="1" dirty="0">
                <a:effectLst>
                  <a:outerShdw blurRad="38100" dist="38100" dir="2700000" algn="tl">
                    <a:srgbClr val="000000">
                      <a:alpha val="43137"/>
                    </a:srgbClr>
                  </a:outerShdw>
                </a:effectLst>
                <a:latin typeface="Georgia" pitchFamily="18" charset="0"/>
              </a:rPr>
              <a:t>an essay, one paragraph is all that is necessary. In a thesis, you might devote an entire chapter to the Intro.</a:t>
            </a:r>
            <a:endParaRPr lang="en-US" i="1" dirty="0">
              <a:effectLst>
                <a:outerShdw blurRad="38100" dist="38100" dir="2700000" algn="tl">
                  <a:srgbClr val="000000">
                    <a:alpha val="43137"/>
                  </a:srgbClr>
                </a:outerShdw>
              </a:effectLst>
              <a:latin typeface="Georgia" pitchFamily="18" charset="0"/>
            </a:endParaRPr>
          </a:p>
          <a:p>
            <a:pPr eaLnBrk="1" hangingPunct="1">
              <a:defRPr/>
            </a:pPr>
            <a:endParaRPr lang="en-IE" dirty="0">
              <a:latin typeface="Georgia" pitchFamily="18" charset="0"/>
            </a:endParaRPr>
          </a:p>
          <a:p>
            <a:pPr eaLnBrk="1" hangingPunct="1">
              <a:buFont typeface="Wingdings 2" pitchFamily="18" charset="2"/>
              <a:buNone/>
              <a:defRPr/>
            </a:pPr>
            <a:endParaRPr lang="en-IE" dirty="0">
              <a:latin typeface="Georgia" pitchFamily="18" charset="0"/>
            </a:endParaRPr>
          </a:p>
          <a:p>
            <a:pPr lvl="1" eaLnBrk="1" hangingPunct="1">
              <a:buFont typeface="Wingdings 2" pitchFamily="18" charset="2"/>
              <a:buNone/>
              <a:defRPr/>
            </a:pPr>
            <a:endParaRPr lang="en-IE" dirty="0">
              <a:latin typeface="Georgia" pitchFamily="18" charset="0"/>
            </a:endParaRPr>
          </a:p>
        </p:txBody>
      </p:sp>
      <p:sp>
        <p:nvSpPr>
          <p:cNvPr id="5" name="Rectangle 4"/>
          <p:cNvSpPr>
            <a:spLocks noChangeArrowheads="1"/>
          </p:cNvSpPr>
          <p:nvPr/>
        </p:nvSpPr>
        <p:spPr bwMode="auto">
          <a:xfrm>
            <a:off x="0" y="1052513"/>
            <a:ext cx="9144000" cy="523875"/>
          </a:xfrm>
          <a:prstGeom prst="rect">
            <a:avLst/>
          </a:prstGeom>
          <a:noFill/>
          <a:ln w="9525">
            <a:noFill/>
            <a:miter lim="800000"/>
            <a:headEnd/>
            <a:tailEnd/>
          </a:ln>
        </p:spPr>
        <p:txBody>
          <a:bodyPr>
            <a:spAutoFit/>
          </a:bodyPr>
          <a:lstStyle/>
          <a:p>
            <a:pPr algn="ctr">
              <a:defRPr/>
            </a:pPr>
            <a:r>
              <a:rPr lang="en-IE" sz="2800" i="1" dirty="0">
                <a:solidFill>
                  <a:srgbClr val="00B0F0"/>
                </a:solidFill>
                <a:effectLst>
                  <a:outerShdw blurRad="38100" dist="38100" dir="2700000" algn="tl">
                    <a:srgbClr val="000000">
                      <a:alpha val="43137"/>
                    </a:srgbClr>
                  </a:outerShdw>
                </a:effectLst>
                <a:latin typeface="Georgia" pitchFamily="18" charset="0"/>
                <a:cs typeface="Arial" charset="0"/>
              </a:rPr>
              <a:t>Tell them what you’re going to tell them.</a:t>
            </a:r>
            <a:endParaRPr lang="en-US" sz="2800" i="1" dirty="0">
              <a:solidFill>
                <a:srgbClr val="00B0F0"/>
              </a:solidFill>
              <a:effectLst>
                <a:outerShdw blurRad="38100" dist="38100" dir="2700000" algn="tl">
                  <a:srgbClr val="000000">
                    <a:alpha val="43137"/>
                  </a:srgbClr>
                </a:outerShdw>
              </a:effectLst>
              <a:latin typeface="Georgia" pitchFamily="18" charset="0"/>
              <a:cs typeface="Arial" charset="0"/>
            </a:endParaRPr>
          </a:p>
        </p:txBody>
      </p:sp>
      <p:sp>
        <p:nvSpPr>
          <p:cNvPr id="6" name="Rectangle 5"/>
          <p:cNvSpPr/>
          <p:nvPr/>
        </p:nvSpPr>
        <p:spPr>
          <a:xfrm>
            <a:off x="0" y="332656"/>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The Introduction</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642705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11" dur="500"/>
                                        <p:tgtEl>
                                          <p:spTgt spid="13315">
                                            <p:txEl>
                                              <p:pRg st="3" end="3"/>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nodeType="clickEffect">
                                  <p:stCondLst>
                                    <p:cond delay="0"/>
                                  </p:stCondLst>
                                  <p:childTnLst>
                                    <p:set>
                                      <p:cBhvr>
                                        <p:cTn id="15" dur="1" fill="hold">
                                          <p:stCondLst>
                                            <p:cond delay="0"/>
                                          </p:stCondLst>
                                        </p:cTn>
                                        <p:tgtEl>
                                          <p:spTgt spid="13315">
                                            <p:txEl>
                                              <p:pRg st="5" end="5"/>
                                            </p:txEl>
                                          </p:spTgt>
                                        </p:tgtEl>
                                        <p:attrNameLst>
                                          <p:attrName>style.visibility</p:attrName>
                                        </p:attrNameLst>
                                      </p:cBhvr>
                                      <p:to>
                                        <p:strVal val="visible"/>
                                      </p:to>
                                    </p:set>
                                    <p:animEffect transition="in" filter="box(in)">
                                      <p:cBhvr>
                                        <p:cTn id="16"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8313" y="1789113"/>
            <a:ext cx="8229600" cy="5068887"/>
          </a:xfrm>
        </p:spPr>
        <p:txBody>
          <a:bodyPr>
            <a:normAutofit/>
          </a:bodyPr>
          <a:lstStyle/>
          <a:p>
            <a:pPr marL="342900" lvl="1" indent="-342900" eaLnBrk="1" hangingPunct="1">
              <a:lnSpc>
                <a:spcPct val="90000"/>
              </a:lnSpc>
              <a:buFont typeface="Arial" charset="0"/>
              <a:buChar char="•"/>
              <a:defRPr/>
            </a:pPr>
            <a:r>
              <a:rPr lang="en-IE" dirty="0">
                <a:effectLst>
                  <a:outerShdw blurRad="38100" dist="38100" dir="2700000" algn="tl">
                    <a:srgbClr val="000000">
                      <a:alpha val="43137"/>
                    </a:srgbClr>
                  </a:outerShdw>
                </a:effectLst>
                <a:latin typeface="Georgia" pitchFamily="18" charset="0"/>
              </a:rPr>
              <a:t>Within the </a:t>
            </a:r>
            <a:r>
              <a:rPr lang="en-IE" i="1" dirty="0">
                <a:effectLst>
                  <a:outerShdw blurRad="38100" dist="38100" dir="2700000" algn="tl">
                    <a:srgbClr val="000000">
                      <a:alpha val="43137"/>
                    </a:srgbClr>
                  </a:outerShdw>
                </a:effectLst>
                <a:latin typeface="Georgia" pitchFamily="18" charset="0"/>
              </a:rPr>
              <a:t>body</a:t>
            </a:r>
            <a:r>
              <a:rPr lang="en-IE" dirty="0">
                <a:effectLst>
                  <a:outerShdw blurRad="38100" dist="38100" dir="2700000" algn="tl">
                    <a:srgbClr val="000000">
                      <a:alpha val="43137"/>
                    </a:srgbClr>
                  </a:outerShdw>
                </a:effectLst>
                <a:latin typeface="Georgia" pitchFamily="18" charset="0"/>
              </a:rPr>
              <a:t>, you will present, in detail, each of your 3-5 reasons for why you believe the central claim. </a:t>
            </a:r>
          </a:p>
          <a:p>
            <a:pPr marL="342900" lvl="1" indent="-342900" eaLnBrk="1" hangingPunct="1">
              <a:lnSpc>
                <a:spcPct val="90000"/>
              </a:lnSpc>
              <a:buFont typeface="Arial" charset="0"/>
              <a:buChar char="•"/>
              <a:defRPr/>
            </a:pPr>
            <a:endParaRPr lang="en-IE" dirty="0">
              <a:effectLst>
                <a:outerShdw blurRad="38100" dist="38100" dir="2700000" algn="tl">
                  <a:srgbClr val="000000">
                    <a:alpha val="43137"/>
                  </a:srgbClr>
                </a:outerShdw>
              </a:effectLst>
              <a:latin typeface="Georgia" pitchFamily="18" charset="0"/>
            </a:endParaRPr>
          </a:p>
          <a:p>
            <a:pPr marL="342900" lvl="1" indent="-342900" eaLnBrk="1" hangingPunct="1">
              <a:lnSpc>
                <a:spcPct val="90000"/>
              </a:lnSpc>
              <a:buFont typeface="Arial" charset="0"/>
              <a:buChar char="•"/>
              <a:defRPr/>
            </a:pPr>
            <a:r>
              <a:rPr lang="en-IE" dirty="0">
                <a:effectLst>
                  <a:outerShdw blurRad="38100" dist="38100" dir="2700000" algn="tl">
                    <a:srgbClr val="000000">
                      <a:alpha val="43137"/>
                    </a:srgbClr>
                  </a:outerShdw>
                </a:effectLst>
                <a:latin typeface="Georgia" pitchFamily="18" charset="0"/>
              </a:rPr>
              <a:t>Each reason is </a:t>
            </a:r>
            <a:r>
              <a:rPr lang="en-IE" dirty="0" smtClean="0">
                <a:effectLst>
                  <a:outerShdw blurRad="38100" dist="38100" dir="2700000" algn="tl">
                    <a:srgbClr val="000000">
                      <a:alpha val="43137"/>
                    </a:srgbClr>
                  </a:outerShdw>
                </a:effectLst>
                <a:latin typeface="Georgia" pitchFamily="18" charset="0"/>
              </a:rPr>
              <a:t>important </a:t>
            </a:r>
            <a:r>
              <a:rPr lang="en-IE" dirty="0">
                <a:effectLst>
                  <a:outerShdw blurRad="38100" dist="38100" dir="2700000" algn="tl">
                    <a:srgbClr val="000000">
                      <a:alpha val="43137"/>
                    </a:srgbClr>
                  </a:outerShdw>
                </a:effectLst>
                <a:latin typeface="Georgia" pitchFamily="18" charset="0"/>
              </a:rPr>
              <a:t>and thus, deserves its own paragraph. </a:t>
            </a:r>
          </a:p>
          <a:p>
            <a:pPr marL="342900" lvl="1" indent="-342900" eaLnBrk="1" hangingPunct="1">
              <a:lnSpc>
                <a:spcPct val="90000"/>
              </a:lnSpc>
              <a:buFont typeface="Arial" charset="0"/>
              <a:buChar char="•"/>
              <a:defRPr/>
            </a:pPr>
            <a:endParaRPr lang="en-IE" dirty="0">
              <a:effectLst>
                <a:outerShdw blurRad="38100" dist="38100" dir="2700000" algn="tl">
                  <a:srgbClr val="000000">
                    <a:alpha val="43137"/>
                  </a:srgbClr>
                </a:outerShdw>
              </a:effectLst>
              <a:latin typeface="Georgia" pitchFamily="18" charset="0"/>
            </a:endParaRPr>
          </a:p>
          <a:p>
            <a:pPr marL="342900" lvl="1" indent="-342900" eaLnBrk="1" hangingPunct="1">
              <a:lnSpc>
                <a:spcPct val="90000"/>
              </a:lnSpc>
              <a:buFont typeface="Arial" charset="0"/>
              <a:buChar char="•"/>
              <a:defRPr/>
            </a:pPr>
            <a:r>
              <a:rPr lang="en-IE" dirty="0">
                <a:effectLst>
                  <a:outerShdw blurRad="38100" dist="38100" dir="2700000" algn="tl">
                    <a:srgbClr val="000000">
                      <a:alpha val="43137"/>
                    </a:srgbClr>
                  </a:outerShdw>
                </a:effectLst>
                <a:latin typeface="Georgia" pitchFamily="18" charset="0"/>
              </a:rPr>
              <a:t>One paragraph = One idea unit</a:t>
            </a:r>
          </a:p>
          <a:p>
            <a:pPr marL="342900" lvl="1" indent="-342900" eaLnBrk="1" hangingPunct="1">
              <a:lnSpc>
                <a:spcPct val="90000"/>
              </a:lnSpc>
              <a:buFont typeface="Arial" charset="0"/>
              <a:buChar char="•"/>
              <a:defRPr/>
            </a:pPr>
            <a:endParaRPr lang="en-IE" dirty="0">
              <a:effectLst>
                <a:outerShdw blurRad="38100" dist="38100" dir="2700000" algn="tl">
                  <a:srgbClr val="000000">
                    <a:alpha val="43137"/>
                  </a:srgbClr>
                </a:outerShdw>
              </a:effectLst>
              <a:latin typeface="Georgia" pitchFamily="18" charset="0"/>
            </a:endParaRPr>
          </a:p>
          <a:p>
            <a:pPr marL="342900" lvl="1" indent="-342900" eaLnBrk="1" hangingPunct="1">
              <a:lnSpc>
                <a:spcPct val="90000"/>
              </a:lnSpc>
              <a:buFont typeface="Arial" charset="0"/>
              <a:buChar char="•"/>
              <a:defRPr/>
            </a:pPr>
            <a:r>
              <a:rPr lang="en-IE" dirty="0">
                <a:effectLst>
                  <a:outerShdw blurRad="38100" dist="38100" dir="2700000" algn="tl">
                    <a:srgbClr val="000000">
                      <a:alpha val="43137"/>
                    </a:srgbClr>
                  </a:outerShdw>
                </a:effectLst>
                <a:latin typeface="Georgia" pitchFamily="18" charset="0"/>
              </a:rPr>
              <a:t>A good rule of thumb is that each paragraph should contain no less than three sentences. </a:t>
            </a:r>
          </a:p>
          <a:p>
            <a:pPr marL="342900" lvl="1" indent="-342900" eaLnBrk="1" hangingPunct="1">
              <a:lnSpc>
                <a:spcPct val="90000"/>
              </a:lnSpc>
              <a:buFont typeface="Arial" charset="0"/>
              <a:buChar char="•"/>
              <a:defRPr/>
            </a:pPr>
            <a:endParaRPr lang="en-IE" dirty="0">
              <a:effectLst>
                <a:outerShdw blurRad="38100" dist="38100" dir="2700000" algn="tl">
                  <a:srgbClr val="000000">
                    <a:alpha val="43137"/>
                  </a:srgbClr>
                </a:outerShdw>
              </a:effectLst>
              <a:latin typeface="Georgia" pitchFamily="18" charset="0"/>
            </a:endParaRPr>
          </a:p>
          <a:p>
            <a:pPr marL="342900" indent="-342900" eaLnBrk="1" hangingPunct="1">
              <a:lnSpc>
                <a:spcPct val="90000"/>
              </a:lnSpc>
              <a:defRPr/>
            </a:pPr>
            <a:endParaRPr lang="en-US" dirty="0">
              <a:latin typeface="Georgia" pitchFamily="18" charset="0"/>
            </a:endParaRPr>
          </a:p>
        </p:txBody>
      </p:sp>
      <p:sp>
        <p:nvSpPr>
          <p:cNvPr id="8196" name="Rectangle 3"/>
          <p:cNvSpPr>
            <a:spLocks noChangeArrowheads="1"/>
          </p:cNvSpPr>
          <p:nvPr/>
        </p:nvSpPr>
        <p:spPr bwMode="auto">
          <a:xfrm>
            <a:off x="0" y="1052513"/>
            <a:ext cx="9144000" cy="523875"/>
          </a:xfrm>
          <a:prstGeom prst="rect">
            <a:avLst/>
          </a:prstGeom>
          <a:noFill/>
          <a:ln w="9525">
            <a:noFill/>
            <a:miter lim="800000"/>
            <a:headEnd/>
            <a:tailEnd/>
          </a:ln>
        </p:spPr>
        <p:txBody>
          <a:bodyPr>
            <a:spAutoFit/>
          </a:bodyPr>
          <a:lstStyle/>
          <a:p>
            <a:pPr algn="ctr">
              <a:defRPr/>
            </a:pPr>
            <a:r>
              <a:rPr lang="en-IE" sz="2800" i="1" dirty="0">
                <a:solidFill>
                  <a:srgbClr val="00B0F0"/>
                </a:solidFill>
                <a:effectLst>
                  <a:outerShdw blurRad="38100" dist="38100" dir="2700000" algn="tl">
                    <a:srgbClr val="000000">
                      <a:alpha val="43137"/>
                    </a:srgbClr>
                  </a:outerShdw>
                </a:effectLst>
                <a:latin typeface="Georgia" pitchFamily="18" charset="0"/>
                <a:cs typeface="Arial" charset="0"/>
              </a:rPr>
              <a:t>Tell them.</a:t>
            </a:r>
            <a:endParaRPr lang="en-US" sz="2800" i="1" dirty="0">
              <a:solidFill>
                <a:srgbClr val="00B0F0"/>
              </a:solidFill>
              <a:effectLst>
                <a:outerShdw blurRad="38100" dist="38100" dir="2700000" algn="tl">
                  <a:srgbClr val="000000">
                    <a:alpha val="43137"/>
                  </a:srgbClr>
                </a:outerShdw>
              </a:effectLst>
              <a:latin typeface="Georgia" pitchFamily="18" charset="0"/>
              <a:cs typeface="Arial" charset="0"/>
            </a:endParaRPr>
          </a:p>
        </p:txBody>
      </p:sp>
      <p:sp>
        <p:nvSpPr>
          <p:cNvPr id="6" name="Rectangle 5"/>
          <p:cNvSpPr/>
          <p:nvPr/>
        </p:nvSpPr>
        <p:spPr>
          <a:xfrm>
            <a:off x="0" y="332656"/>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The Body</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722971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9388" y="1601788"/>
            <a:ext cx="8964612" cy="5256212"/>
          </a:xfrm>
        </p:spPr>
        <p:txBody>
          <a:bodyPr>
            <a:normAutofit lnSpcReduction="10000"/>
          </a:bodyPr>
          <a:lstStyle/>
          <a:p>
            <a:pPr marL="342900" lvl="1" indent="-342900" eaLnBrk="1" hangingPunct="1">
              <a:lnSpc>
                <a:spcPct val="90000"/>
              </a:lnSpc>
              <a:buFont typeface="Arial" charset="0"/>
              <a:buChar char="•"/>
              <a:defRPr/>
            </a:pPr>
            <a:r>
              <a:rPr lang="en-IE" dirty="0">
                <a:latin typeface="Georgia" pitchFamily="18" charset="0"/>
              </a:rPr>
              <a:t>Present at least 3-5 more reasons to support each of your 3-5 core reasons. </a:t>
            </a:r>
          </a:p>
          <a:p>
            <a:pPr marL="342900" lvl="1" indent="-342900" eaLnBrk="1" hangingPunct="1">
              <a:lnSpc>
                <a:spcPct val="90000"/>
              </a:lnSpc>
              <a:buFont typeface="Arial" charset="0"/>
              <a:buChar char="•"/>
              <a:defRPr/>
            </a:pPr>
            <a:endParaRPr lang="en-IE" dirty="0">
              <a:latin typeface="Georgia" pitchFamily="18" charset="0"/>
            </a:endParaRPr>
          </a:p>
          <a:p>
            <a:pPr marL="342900" lvl="1" indent="-342900" eaLnBrk="1" hangingPunct="1">
              <a:lnSpc>
                <a:spcPct val="90000"/>
              </a:lnSpc>
              <a:buFont typeface="Arial" charset="0"/>
              <a:buChar char="•"/>
              <a:defRPr/>
            </a:pPr>
            <a:r>
              <a:rPr lang="en-IE" dirty="0">
                <a:latin typeface="Georgia" pitchFamily="18" charset="0"/>
              </a:rPr>
              <a:t>If and ONLY if related, these 3-5 reasons should follow one another in the same paragraph in an effort to support one of you core reasons. </a:t>
            </a:r>
          </a:p>
          <a:p>
            <a:pPr marL="342900" lvl="1" indent="-342900" eaLnBrk="1" hangingPunct="1">
              <a:lnSpc>
                <a:spcPct val="90000"/>
              </a:lnSpc>
              <a:buFont typeface="Arial" charset="0"/>
              <a:buChar char="•"/>
              <a:defRPr/>
            </a:pPr>
            <a:endParaRPr lang="en-IE" dirty="0">
              <a:latin typeface="Georgia" pitchFamily="18" charset="0"/>
            </a:endParaRPr>
          </a:p>
          <a:p>
            <a:pPr marL="342900" lvl="1" indent="-342900" eaLnBrk="1" hangingPunct="1">
              <a:lnSpc>
                <a:spcPct val="90000"/>
              </a:lnSpc>
              <a:buFont typeface="Arial" charset="0"/>
              <a:buChar char="•"/>
              <a:defRPr/>
            </a:pPr>
            <a:r>
              <a:rPr lang="en-IE" dirty="0">
                <a:latin typeface="Georgia" pitchFamily="18" charset="0"/>
              </a:rPr>
              <a:t>If they are not directly related, then they should be placed in separate paragraphs. </a:t>
            </a:r>
          </a:p>
          <a:p>
            <a:pPr marL="342900" lvl="1" indent="-342900" eaLnBrk="1" hangingPunct="1">
              <a:lnSpc>
                <a:spcPct val="90000"/>
              </a:lnSpc>
              <a:buFont typeface="Arial" charset="0"/>
              <a:buChar char="•"/>
              <a:defRPr/>
            </a:pPr>
            <a:endParaRPr lang="en-IE" dirty="0">
              <a:latin typeface="Georgia" pitchFamily="18" charset="0"/>
            </a:endParaRPr>
          </a:p>
          <a:p>
            <a:pPr marL="342900" lvl="1" indent="-342900" eaLnBrk="1" hangingPunct="1">
              <a:lnSpc>
                <a:spcPct val="90000"/>
              </a:lnSpc>
              <a:buFont typeface="Arial" charset="0"/>
              <a:buChar char="•"/>
              <a:defRPr/>
            </a:pPr>
            <a:r>
              <a:rPr lang="en-IE" dirty="0">
                <a:latin typeface="Georgia" pitchFamily="18" charset="0"/>
              </a:rPr>
              <a:t>Remember, one paragraph = one idea unit </a:t>
            </a:r>
          </a:p>
          <a:p>
            <a:pPr marL="342900" lvl="1" indent="-342900" eaLnBrk="1" hangingPunct="1">
              <a:lnSpc>
                <a:spcPct val="90000"/>
              </a:lnSpc>
              <a:buFont typeface="Wingdings 2" pitchFamily="18" charset="2"/>
              <a:buNone/>
              <a:defRPr/>
            </a:pPr>
            <a:r>
              <a:rPr lang="en-IE" dirty="0">
                <a:latin typeface="Georgia" pitchFamily="18" charset="0"/>
              </a:rPr>
              <a:t>			AND </a:t>
            </a:r>
          </a:p>
          <a:p>
            <a:pPr marL="342900" lvl="1" indent="-342900" eaLnBrk="1" hangingPunct="1">
              <a:lnSpc>
                <a:spcPct val="90000"/>
              </a:lnSpc>
              <a:buFont typeface="Wingdings 2" pitchFamily="18" charset="2"/>
              <a:buNone/>
              <a:defRPr/>
            </a:pPr>
            <a:r>
              <a:rPr lang="en-IE" dirty="0">
                <a:latin typeface="Georgia" pitchFamily="18" charset="0"/>
              </a:rPr>
              <a:t>	related ideas = one idea unit</a:t>
            </a:r>
          </a:p>
          <a:p>
            <a:pPr marL="342900" indent="-342900" eaLnBrk="1" hangingPunct="1">
              <a:lnSpc>
                <a:spcPct val="90000"/>
              </a:lnSpc>
              <a:defRPr/>
            </a:pPr>
            <a:endParaRPr lang="en-IE" sz="2800" dirty="0">
              <a:latin typeface="Georgia" pitchFamily="18" charset="0"/>
            </a:endParaRPr>
          </a:p>
        </p:txBody>
      </p:sp>
      <p:sp>
        <p:nvSpPr>
          <p:cNvPr id="4" name="Rectangle 3"/>
          <p:cNvSpPr>
            <a:spLocks noChangeArrowheads="1"/>
          </p:cNvSpPr>
          <p:nvPr/>
        </p:nvSpPr>
        <p:spPr bwMode="auto">
          <a:xfrm>
            <a:off x="0" y="908050"/>
            <a:ext cx="9144000" cy="523875"/>
          </a:xfrm>
          <a:prstGeom prst="rect">
            <a:avLst/>
          </a:prstGeom>
          <a:noFill/>
          <a:ln w="9525">
            <a:noFill/>
            <a:miter lim="800000"/>
            <a:headEnd/>
            <a:tailEnd/>
          </a:ln>
        </p:spPr>
        <p:txBody>
          <a:bodyPr>
            <a:spAutoFit/>
          </a:bodyPr>
          <a:lstStyle/>
          <a:p>
            <a:pPr algn="ctr">
              <a:defRPr/>
            </a:pPr>
            <a:r>
              <a:rPr lang="en-IE" sz="2800" i="1" dirty="0">
                <a:solidFill>
                  <a:srgbClr val="00B0F0"/>
                </a:solidFill>
                <a:effectLst>
                  <a:outerShdw blurRad="38100" dist="38100" dir="2700000" algn="tl">
                    <a:srgbClr val="000000">
                      <a:alpha val="43137"/>
                    </a:srgbClr>
                  </a:outerShdw>
                </a:effectLst>
                <a:latin typeface="Georgia" pitchFamily="18" charset="0"/>
                <a:cs typeface="Arial" charset="0"/>
              </a:rPr>
              <a:t>Tell them.</a:t>
            </a:r>
            <a:endParaRPr lang="en-US" sz="2800" i="1" dirty="0">
              <a:solidFill>
                <a:srgbClr val="00B0F0"/>
              </a:solidFill>
              <a:effectLst>
                <a:outerShdw blurRad="38100" dist="38100" dir="2700000" algn="tl">
                  <a:srgbClr val="000000">
                    <a:alpha val="43137"/>
                  </a:srgbClr>
                </a:outerShdw>
              </a:effectLst>
              <a:latin typeface="Georgia" pitchFamily="18" charset="0"/>
              <a:cs typeface="Arial" charset="0"/>
            </a:endParaRPr>
          </a:p>
        </p:txBody>
      </p:sp>
      <p:sp>
        <p:nvSpPr>
          <p:cNvPr id="5" name="Rectangle 4"/>
          <p:cNvSpPr/>
          <p:nvPr/>
        </p:nvSpPr>
        <p:spPr>
          <a:xfrm>
            <a:off x="0" y="188640"/>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The Body</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1527776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8313" y="1557338"/>
            <a:ext cx="8229600" cy="5661025"/>
          </a:xfrm>
        </p:spPr>
        <p:txBody>
          <a:bodyPr/>
          <a:lstStyle/>
          <a:p>
            <a:pPr eaLnBrk="1" hangingPunct="1">
              <a:lnSpc>
                <a:spcPct val="90000"/>
              </a:lnSpc>
            </a:pPr>
            <a:r>
              <a:rPr lang="en-IE" sz="2100" smtClean="0">
                <a:latin typeface="Georgia" pitchFamily="18" charset="0"/>
              </a:rPr>
              <a:t>Are there reasons why I shouldn’t believe this?</a:t>
            </a:r>
          </a:p>
          <a:p>
            <a:pPr lvl="1" eaLnBrk="1" hangingPunct="1">
              <a:lnSpc>
                <a:spcPct val="90000"/>
              </a:lnSpc>
            </a:pPr>
            <a:r>
              <a:rPr lang="en-IE" sz="2100" smtClean="0">
                <a:latin typeface="Georgia" pitchFamily="18" charset="0"/>
              </a:rPr>
              <a:t>Consider objections to your:</a:t>
            </a:r>
          </a:p>
          <a:p>
            <a:pPr lvl="2" eaLnBrk="1" hangingPunct="1">
              <a:lnSpc>
                <a:spcPct val="90000"/>
              </a:lnSpc>
            </a:pPr>
            <a:r>
              <a:rPr lang="en-IE" sz="2200" smtClean="0">
                <a:latin typeface="Georgia" pitchFamily="18" charset="0"/>
              </a:rPr>
              <a:t>Central claim, </a:t>
            </a:r>
          </a:p>
          <a:p>
            <a:pPr lvl="2" eaLnBrk="1" hangingPunct="1">
              <a:lnSpc>
                <a:spcPct val="90000"/>
              </a:lnSpc>
            </a:pPr>
            <a:r>
              <a:rPr lang="en-IE" sz="2200" smtClean="0">
                <a:latin typeface="Georgia" pitchFamily="18" charset="0"/>
              </a:rPr>
              <a:t>Core reasons, and </a:t>
            </a:r>
          </a:p>
          <a:p>
            <a:pPr lvl="2" eaLnBrk="1" hangingPunct="1">
              <a:lnSpc>
                <a:spcPct val="90000"/>
              </a:lnSpc>
            </a:pPr>
            <a:r>
              <a:rPr lang="en-IE" sz="2200" smtClean="0">
                <a:latin typeface="Georgia" pitchFamily="18" charset="0"/>
              </a:rPr>
              <a:t>Reasons to support you core reasons </a:t>
            </a:r>
          </a:p>
          <a:p>
            <a:pPr lvl="2" eaLnBrk="1" hangingPunct="1">
              <a:lnSpc>
                <a:spcPct val="90000"/>
              </a:lnSpc>
            </a:pPr>
            <a:endParaRPr lang="en-IE" sz="800" smtClean="0">
              <a:latin typeface="Georgia" pitchFamily="18" charset="0"/>
            </a:endParaRPr>
          </a:p>
          <a:p>
            <a:pPr eaLnBrk="1" hangingPunct="1">
              <a:lnSpc>
                <a:spcPct val="90000"/>
              </a:lnSpc>
            </a:pPr>
            <a:r>
              <a:rPr lang="en-IE" sz="2100" smtClean="0">
                <a:latin typeface="Georgia" pitchFamily="18" charset="0"/>
              </a:rPr>
              <a:t>If there are objections, then present them where relevant (i.e. next to the idea it is objecting to).</a:t>
            </a:r>
          </a:p>
          <a:p>
            <a:pPr eaLnBrk="1" hangingPunct="1">
              <a:lnSpc>
                <a:spcPct val="90000"/>
              </a:lnSpc>
            </a:pPr>
            <a:endParaRPr lang="en-IE" sz="1000" smtClean="0">
              <a:latin typeface="Georgia" pitchFamily="18" charset="0"/>
            </a:endParaRPr>
          </a:p>
          <a:p>
            <a:pPr eaLnBrk="1" hangingPunct="1">
              <a:lnSpc>
                <a:spcPct val="90000"/>
              </a:lnSpc>
            </a:pPr>
            <a:r>
              <a:rPr lang="en-IE" sz="2100" smtClean="0">
                <a:latin typeface="Georgia" pitchFamily="18" charset="0"/>
              </a:rPr>
              <a:t>Don’t go overboard with objections – you don’t want to persuade the reader to disbelieve your initial claim! So, try to refute objections as well!</a:t>
            </a:r>
          </a:p>
          <a:p>
            <a:pPr eaLnBrk="1" hangingPunct="1">
              <a:lnSpc>
                <a:spcPct val="90000"/>
              </a:lnSpc>
            </a:pPr>
            <a:endParaRPr lang="en-IE" sz="1000" smtClean="0">
              <a:latin typeface="Georgia" pitchFamily="18" charset="0"/>
            </a:endParaRPr>
          </a:p>
          <a:p>
            <a:pPr eaLnBrk="1" hangingPunct="1">
              <a:lnSpc>
                <a:spcPct val="90000"/>
              </a:lnSpc>
            </a:pPr>
            <a:r>
              <a:rPr lang="en-IE" sz="2100" smtClean="0">
                <a:latin typeface="Georgia" pitchFamily="18" charset="0"/>
              </a:rPr>
              <a:t>Then why bother? </a:t>
            </a:r>
          </a:p>
          <a:p>
            <a:pPr eaLnBrk="1" hangingPunct="1">
              <a:lnSpc>
                <a:spcPct val="90000"/>
              </a:lnSpc>
            </a:pPr>
            <a:r>
              <a:rPr lang="en-IE" sz="2100" smtClean="0">
                <a:latin typeface="Georgia" pitchFamily="18" charset="0"/>
              </a:rPr>
              <a:t>Presenting objections shows that you have:</a:t>
            </a:r>
          </a:p>
          <a:p>
            <a:pPr lvl="1" eaLnBrk="1" hangingPunct="1">
              <a:lnSpc>
                <a:spcPct val="90000"/>
              </a:lnSpc>
            </a:pPr>
            <a:r>
              <a:rPr lang="en-IE" sz="1800" smtClean="0">
                <a:latin typeface="Georgia" pitchFamily="18" charset="0"/>
              </a:rPr>
              <a:t>Considered both sides of the argument </a:t>
            </a:r>
          </a:p>
          <a:p>
            <a:pPr lvl="1" eaLnBrk="1" hangingPunct="1">
              <a:lnSpc>
                <a:spcPct val="90000"/>
              </a:lnSpc>
            </a:pPr>
            <a:r>
              <a:rPr lang="en-IE" sz="1800" b="1" u="sng" smtClean="0">
                <a:latin typeface="Georgia" pitchFamily="18" charset="0"/>
              </a:rPr>
              <a:t>Critically evaluated </a:t>
            </a:r>
            <a:r>
              <a:rPr lang="en-IE" sz="1800" smtClean="0">
                <a:latin typeface="Georgia" pitchFamily="18" charset="0"/>
              </a:rPr>
              <a:t>the topic </a:t>
            </a:r>
          </a:p>
          <a:p>
            <a:pPr eaLnBrk="1" hangingPunct="1">
              <a:lnSpc>
                <a:spcPct val="90000"/>
              </a:lnSpc>
            </a:pPr>
            <a:endParaRPr lang="en-IE" sz="2800" smtClean="0">
              <a:latin typeface="Georgia" pitchFamily="18" charset="0"/>
            </a:endParaRPr>
          </a:p>
          <a:p>
            <a:pPr eaLnBrk="1" hangingPunct="1">
              <a:lnSpc>
                <a:spcPct val="90000"/>
              </a:lnSpc>
            </a:pPr>
            <a:endParaRPr lang="en-US" sz="2800" smtClean="0">
              <a:latin typeface="Georgia" pitchFamily="18" charset="0"/>
            </a:endParaRPr>
          </a:p>
        </p:txBody>
      </p:sp>
      <p:sp>
        <p:nvSpPr>
          <p:cNvPr id="4" name="Rectangle 3"/>
          <p:cNvSpPr>
            <a:spLocks noChangeArrowheads="1"/>
          </p:cNvSpPr>
          <p:nvPr/>
        </p:nvSpPr>
        <p:spPr bwMode="auto">
          <a:xfrm>
            <a:off x="0" y="908050"/>
            <a:ext cx="9144000" cy="523875"/>
          </a:xfrm>
          <a:prstGeom prst="rect">
            <a:avLst/>
          </a:prstGeom>
          <a:noFill/>
          <a:ln w="9525">
            <a:noFill/>
            <a:miter lim="800000"/>
            <a:headEnd/>
            <a:tailEnd/>
          </a:ln>
        </p:spPr>
        <p:txBody>
          <a:bodyPr>
            <a:spAutoFit/>
          </a:bodyPr>
          <a:lstStyle/>
          <a:p>
            <a:pPr algn="ctr">
              <a:defRPr/>
            </a:pPr>
            <a:r>
              <a:rPr lang="en-IE" sz="2800" i="1" dirty="0">
                <a:solidFill>
                  <a:srgbClr val="00B0F0"/>
                </a:solidFill>
                <a:effectLst>
                  <a:outerShdw blurRad="38100" dist="38100" dir="2700000" algn="tl">
                    <a:srgbClr val="000000">
                      <a:alpha val="43137"/>
                    </a:srgbClr>
                  </a:outerShdw>
                </a:effectLst>
                <a:latin typeface="Georgia" pitchFamily="18" charset="0"/>
                <a:cs typeface="Arial" charset="0"/>
              </a:rPr>
              <a:t>Tell them.</a:t>
            </a:r>
            <a:endParaRPr lang="en-US" sz="2800" i="1" dirty="0">
              <a:solidFill>
                <a:srgbClr val="00B0F0"/>
              </a:solidFill>
              <a:effectLst>
                <a:outerShdw blurRad="38100" dist="38100" dir="2700000" algn="tl">
                  <a:srgbClr val="000000">
                    <a:alpha val="43137"/>
                  </a:srgbClr>
                </a:outerShdw>
              </a:effectLst>
              <a:latin typeface="Georgia" pitchFamily="18" charset="0"/>
              <a:cs typeface="Arial" charset="0"/>
            </a:endParaRPr>
          </a:p>
        </p:txBody>
      </p:sp>
      <p:sp>
        <p:nvSpPr>
          <p:cNvPr id="5" name="Rectangle 4"/>
          <p:cNvSpPr/>
          <p:nvPr/>
        </p:nvSpPr>
        <p:spPr>
          <a:xfrm>
            <a:off x="0" y="188640"/>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The Body</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731311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4294967295"/>
          </p:nvPr>
        </p:nvSpPr>
        <p:spPr>
          <a:xfrm>
            <a:off x="250825" y="1700213"/>
            <a:ext cx="8893175" cy="5013325"/>
          </a:xfrm>
        </p:spPr>
        <p:txBody>
          <a:bodyPr/>
          <a:lstStyle/>
          <a:p>
            <a:pPr marL="342900" indent="-342900" eaLnBrk="1" hangingPunct="1"/>
            <a:r>
              <a:rPr lang="en-IE" smtClean="0">
                <a:latin typeface="Georgia" pitchFamily="18" charset="0"/>
              </a:rPr>
              <a:t>Reiterate the central claim. </a:t>
            </a:r>
          </a:p>
          <a:p>
            <a:pPr marL="342900" indent="-342900" eaLnBrk="1" hangingPunct="1"/>
            <a:endParaRPr lang="en-IE" sz="1100" smtClean="0">
              <a:latin typeface="Georgia" pitchFamily="18" charset="0"/>
            </a:endParaRPr>
          </a:p>
          <a:p>
            <a:pPr marL="342900" indent="-342900" eaLnBrk="1" hangingPunct="1"/>
            <a:r>
              <a:rPr lang="en-IE" smtClean="0">
                <a:latin typeface="Georgia" pitchFamily="18" charset="0"/>
              </a:rPr>
              <a:t>Explain why you believe your central claim with a little more specificity than in the introduction.</a:t>
            </a:r>
          </a:p>
          <a:p>
            <a:pPr marL="742950" lvl="2" indent="-342900" eaLnBrk="1" hangingPunct="1">
              <a:buFont typeface="Wingdings" pitchFamily="2" charset="2"/>
              <a:buChar char="Ø"/>
            </a:pPr>
            <a:r>
              <a:rPr lang="en-IE" smtClean="0">
                <a:latin typeface="Georgia" pitchFamily="18" charset="0"/>
              </a:rPr>
              <a:t>N.B. This can come from </a:t>
            </a:r>
            <a:r>
              <a:rPr lang="en-IE" i="1" smtClean="0">
                <a:latin typeface="Georgia" pitchFamily="18" charset="0"/>
              </a:rPr>
              <a:t>the body (e.g. reasons for your reasons).</a:t>
            </a:r>
          </a:p>
          <a:p>
            <a:pPr marL="742950" lvl="2" indent="-342900" eaLnBrk="1" hangingPunct="1">
              <a:buFont typeface="Wingdings" pitchFamily="2" charset="2"/>
              <a:buChar char="Ø"/>
            </a:pPr>
            <a:endParaRPr lang="en-IE" sz="1100" i="1" smtClean="0">
              <a:latin typeface="Georgia" pitchFamily="18" charset="0"/>
            </a:endParaRPr>
          </a:p>
          <a:p>
            <a:pPr marL="342900" indent="-342900" eaLnBrk="1" hangingPunct="1"/>
            <a:r>
              <a:rPr lang="en-IE" smtClean="0">
                <a:latin typeface="Georgia" pitchFamily="18" charset="0"/>
              </a:rPr>
              <a:t>What do your findings mean? What are their implications? Were there any limitations? What should future research look at? Again, why is this important? </a:t>
            </a:r>
          </a:p>
          <a:p>
            <a:pPr marL="342900" indent="-342900" eaLnBrk="1" hangingPunct="1"/>
            <a:endParaRPr lang="en-IE" smtClean="0">
              <a:latin typeface="Georgia" pitchFamily="18" charset="0"/>
            </a:endParaRPr>
          </a:p>
        </p:txBody>
      </p:sp>
      <p:sp>
        <p:nvSpPr>
          <p:cNvPr id="35842" name="Rectangle 3"/>
          <p:cNvSpPr>
            <a:spLocks noChangeArrowheads="1"/>
          </p:cNvSpPr>
          <p:nvPr/>
        </p:nvSpPr>
        <p:spPr bwMode="auto">
          <a:xfrm>
            <a:off x="0" y="981075"/>
            <a:ext cx="9144000" cy="522288"/>
          </a:xfrm>
          <a:prstGeom prst="rect">
            <a:avLst/>
          </a:prstGeom>
          <a:noFill/>
          <a:ln w="9525">
            <a:noFill/>
            <a:miter lim="800000"/>
            <a:headEnd/>
            <a:tailEnd/>
          </a:ln>
        </p:spPr>
        <p:txBody>
          <a:bodyPr>
            <a:spAutoFit/>
          </a:bodyPr>
          <a:lstStyle/>
          <a:p>
            <a:pPr algn="ctr"/>
            <a:r>
              <a:rPr lang="en-IE" sz="2800" i="1">
                <a:solidFill>
                  <a:srgbClr val="00B0F0"/>
                </a:solidFill>
                <a:latin typeface="Georgia" pitchFamily="18" charset="0"/>
                <a:cs typeface="Arial" charset="0"/>
              </a:rPr>
              <a:t>Tell them again.</a:t>
            </a:r>
            <a:endParaRPr lang="en-US" sz="2800" i="1">
              <a:solidFill>
                <a:srgbClr val="00B0F0"/>
              </a:solidFill>
              <a:latin typeface="Georgia" pitchFamily="18" charset="0"/>
              <a:cs typeface="Arial" charset="0"/>
            </a:endParaRPr>
          </a:p>
        </p:txBody>
      </p:sp>
      <p:sp>
        <p:nvSpPr>
          <p:cNvPr id="6" name="Rectangle 5"/>
          <p:cNvSpPr/>
          <p:nvPr/>
        </p:nvSpPr>
        <p:spPr>
          <a:xfrm>
            <a:off x="0" y="260648"/>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The Conclusion</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983321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anim calcmode="lin" valueType="num">
                                      <p:cBhvr additive="base">
                                        <p:cTn id="1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30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IE"/>
          </a:p>
        </p:txBody>
      </p:sp>
      <p:sp>
        <p:nvSpPr>
          <p:cNvPr id="7" name="Oval 6"/>
          <p:cNvSpPr/>
          <p:nvPr/>
        </p:nvSpPr>
        <p:spPr>
          <a:xfrm>
            <a:off x="4067175" y="-387350"/>
            <a:ext cx="4681538" cy="7777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IE"/>
          </a:p>
        </p:txBody>
      </p:sp>
      <p:sp>
        <p:nvSpPr>
          <p:cNvPr id="8" name="Content Placeholder 2"/>
          <p:cNvSpPr txBox="1">
            <a:spLocks/>
          </p:cNvSpPr>
          <p:nvPr/>
        </p:nvSpPr>
        <p:spPr bwMode="auto">
          <a:xfrm>
            <a:off x="0" y="188913"/>
            <a:ext cx="8229600" cy="6669087"/>
          </a:xfrm>
          <a:prstGeom prst="rect">
            <a:avLst/>
          </a:prstGeom>
          <a:noFill/>
          <a:ln w="9525">
            <a:noFill/>
            <a:miter lim="800000"/>
            <a:headEnd/>
            <a:tailEnd/>
          </a:ln>
        </p:spPr>
        <p:txBody>
          <a:bodyPr>
            <a:normAutofit/>
          </a:bodyPr>
          <a:lstStyle/>
          <a:p>
            <a:pPr marL="571500" indent="-571500">
              <a:lnSpc>
                <a:spcPct val="80000"/>
              </a:lnSpc>
              <a:spcBef>
                <a:spcPct val="20000"/>
              </a:spcBef>
              <a:buClr>
                <a:schemeClr val="accent1"/>
              </a:buClr>
              <a:buSzPct val="80000"/>
              <a:buFont typeface="Calibri" pitchFamily="34" charset="0"/>
              <a:buAutoNum type="romanUcPeriod"/>
              <a:defRPr/>
            </a:pPr>
            <a:r>
              <a:rPr lang="en-IE" sz="1700" kern="0" dirty="0">
                <a:solidFill>
                  <a:schemeClr val="tx2">
                    <a:lumMod val="10000"/>
                  </a:schemeClr>
                </a:solidFill>
                <a:latin typeface="Times New Roman" pitchFamily="18" charset="0"/>
                <a:cs typeface="Times New Roman" pitchFamily="18" charset="0"/>
              </a:rPr>
              <a:t>Introduction</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Something Quotable</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Central claim</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Why is it important?</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Core Reasons</a:t>
            </a:r>
          </a:p>
          <a:p>
            <a:pPr marL="571500" indent="-571500">
              <a:lnSpc>
                <a:spcPct val="80000"/>
              </a:lnSpc>
              <a:spcBef>
                <a:spcPct val="20000"/>
              </a:spcBef>
              <a:buClr>
                <a:schemeClr val="accent1"/>
              </a:buClr>
              <a:buSzPct val="80000"/>
              <a:buFont typeface="Calibri" pitchFamily="34" charset="0"/>
              <a:buAutoNum type="romanUcPeriod"/>
              <a:defRPr/>
            </a:pPr>
            <a:r>
              <a:rPr lang="en-IE" sz="1700" kern="0" dirty="0">
                <a:solidFill>
                  <a:schemeClr val="tx2">
                    <a:lumMod val="10000"/>
                  </a:schemeClr>
                </a:solidFill>
                <a:latin typeface="Times New Roman" pitchFamily="18" charset="0"/>
                <a:cs typeface="Times New Roman" pitchFamily="18" charset="0"/>
              </a:rPr>
              <a:t>Body</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Core Reason 1</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1</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2</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3</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Core Reason 2</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1</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2</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3</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Core Reason 3</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1</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2</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3</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Core Reason 4</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1</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2</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3</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Core Reason 5</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1</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2</a:t>
            </a:r>
          </a:p>
          <a:p>
            <a:pPr marL="1885950" lvl="3" indent="-514350">
              <a:lnSpc>
                <a:spcPct val="80000"/>
              </a:lnSpc>
              <a:spcBef>
                <a:spcPct val="20000"/>
              </a:spcBef>
              <a:buClr>
                <a:srgbClr val="8D89A4"/>
              </a:buClr>
              <a:buSzPct val="90000"/>
              <a:buFont typeface="Calibri" pitchFamily="34" charset="0"/>
              <a:buAutoNum type="romanUcPeriod"/>
              <a:defRPr/>
            </a:pPr>
            <a:r>
              <a:rPr lang="en-IE" sz="1200" kern="0" dirty="0">
                <a:solidFill>
                  <a:schemeClr val="tx2">
                    <a:lumMod val="10000"/>
                  </a:schemeClr>
                </a:solidFill>
                <a:latin typeface="Times New Roman" pitchFamily="18" charset="0"/>
                <a:cs typeface="Times New Roman" pitchFamily="18" charset="0"/>
              </a:rPr>
              <a:t>Supporting Reason 3</a:t>
            </a:r>
          </a:p>
          <a:p>
            <a:pPr marL="571500" indent="-571500">
              <a:lnSpc>
                <a:spcPct val="80000"/>
              </a:lnSpc>
              <a:spcBef>
                <a:spcPct val="20000"/>
              </a:spcBef>
              <a:buClr>
                <a:schemeClr val="accent1"/>
              </a:buClr>
              <a:buSzPct val="80000"/>
              <a:buFont typeface="Calibri" pitchFamily="34" charset="0"/>
              <a:buAutoNum type="romanUcPeriod"/>
              <a:defRPr/>
            </a:pPr>
            <a:r>
              <a:rPr lang="en-IE" sz="1700" kern="0" dirty="0">
                <a:solidFill>
                  <a:schemeClr val="tx2">
                    <a:lumMod val="10000"/>
                  </a:schemeClr>
                </a:solidFill>
                <a:latin typeface="Times New Roman" pitchFamily="18" charset="0"/>
                <a:cs typeface="Times New Roman" pitchFamily="18" charset="0"/>
              </a:rPr>
              <a:t>Conclusion</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Restatement of Central Claim, Importance &amp; Core Reasons</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Summarise</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tx2">
                    <a:lumMod val="10000"/>
                  </a:schemeClr>
                </a:solidFill>
                <a:latin typeface="Times New Roman" pitchFamily="18" charset="0"/>
                <a:cs typeface="Times New Roman" pitchFamily="18" charset="0"/>
              </a:rPr>
              <a:t>Implications, Limitations &amp; Future Research</a:t>
            </a:r>
          </a:p>
          <a:p>
            <a:pPr marL="971550" lvl="1" indent="-571500">
              <a:lnSpc>
                <a:spcPct val="80000"/>
              </a:lnSpc>
              <a:spcBef>
                <a:spcPct val="20000"/>
              </a:spcBef>
              <a:buClr>
                <a:schemeClr val="accent1"/>
              </a:buClr>
              <a:buSzPct val="90000"/>
              <a:buFont typeface="Calibri" pitchFamily="34" charset="0"/>
              <a:buAutoNum type="romanUcPeriod"/>
              <a:defRPr/>
            </a:pPr>
            <a:r>
              <a:rPr lang="en-IE" sz="1400" kern="0" dirty="0">
                <a:solidFill>
                  <a:schemeClr val="accent4">
                    <a:lumMod val="10000"/>
                  </a:schemeClr>
                </a:solidFill>
                <a:latin typeface="Times New Roman" pitchFamily="18" charset="0"/>
                <a:cs typeface="Times New Roman" pitchFamily="18" charset="0"/>
              </a:rPr>
              <a:t>Concluding Points</a:t>
            </a:r>
          </a:p>
          <a:p>
            <a:pPr marL="971550" lvl="1" indent="-571500">
              <a:lnSpc>
                <a:spcPct val="80000"/>
              </a:lnSpc>
              <a:spcBef>
                <a:spcPct val="20000"/>
              </a:spcBef>
              <a:buClr>
                <a:schemeClr val="accent1"/>
              </a:buClr>
              <a:buSzPct val="90000"/>
              <a:buFont typeface="Calibri" pitchFamily="34" charset="0"/>
              <a:buAutoNum type="romanUcPeriod"/>
              <a:defRPr/>
            </a:pPr>
            <a:endParaRPr lang="en-IE" sz="1400" kern="0" dirty="0">
              <a:solidFill>
                <a:schemeClr val="accent4">
                  <a:lumMod val="10000"/>
                </a:schemeClr>
              </a:solidFill>
              <a:latin typeface="+mn-lt"/>
            </a:endParaRPr>
          </a:p>
          <a:p>
            <a:pPr marL="971550" lvl="1" indent="-571500">
              <a:lnSpc>
                <a:spcPct val="80000"/>
              </a:lnSpc>
              <a:spcBef>
                <a:spcPct val="20000"/>
              </a:spcBef>
              <a:buClr>
                <a:schemeClr val="accent1"/>
              </a:buClr>
              <a:buSzPct val="90000"/>
              <a:buFont typeface="Calibri" pitchFamily="34" charset="0"/>
              <a:buAutoNum type="romanUcPeriod"/>
              <a:defRPr/>
            </a:pPr>
            <a:endParaRPr lang="en-IE" sz="1400" kern="0" dirty="0">
              <a:solidFill>
                <a:schemeClr val="accent4">
                  <a:lumMod val="10000"/>
                </a:schemeClr>
              </a:solidFill>
              <a:latin typeface="+mn-lt"/>
            </a:endParaRPr>
          </a:p>
          <a:p>
            <a:pPr marL="971550" lvl="1" indent="-571500">
              <a:lnSpc>
                <a:spcPct val="80000"/>
              </a:lnSpc>
              <a:spcBef>
                <a:spcPct val="20000"/>
              </a:spcBef>
              <a:buClr>
                <a:schemeClr val="accent1"/>
              </a:buClr>
              <a:buSzPct val="90000"/>
              <a:buFont typeface="Wingdings 2" pitchFamily="18" charset="2"/>
              <a:buNone/>
              <a:defRPr/>
            </a:pPr>
            <a:endParaRPr lang="en-US" sz="1400" kern="0" dirty="0">
              <a:solidFill>
                <a:schemeClr val="accent4">
                  <a:lumMod val="10000"/>
                </a:schemeClr>
              </a:solidFill>
              <a:latin typeface="+mn-lt"/>
            </a:endParaRPr>
          </a:p>
        </p:txBody>
      </p:sp>
      <p:sp>
        <p:nvSpPr>
          <p:cNvPr id="9" name="Oval 8"/>
          <p:cNvSpPr/>
          <p:nvPr/>
        </p:nvSpPr>
        <p:spPr>
          <a:xfrm>
            <a:off x="684213" y="3141663"/>
            <a:ext cx="3311525" cy="863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684213" y="1557338"/>
            <a:ext cx="3311525" cy="863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684213" y="4652963"/>
            <a:ext cx="3311525" cy="863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TextBox 3"/>
          <p:cNvSpPr txBox="1">
            <a:spLocks noChangeArrowheads="1"/>
          </p:cNvSpPr>
          <p:nvPr/>
        </p:nvSpPr>
        <p:spPr bwMode="auto">
          <a:xfrm>
            <a:off x="4500563" y="1341438"/>
            <a:ext cx="4392612" cy="3140075"/>
          </a:xfrm>
          <a:prstGeom prst="rect">
            <a:avLst/>
          </a:prstGeom>
          <a:noFill/>
          <a:ln w="9525">
            <a:noFill/>
            <a:miter lim="800000"/>
            <a:headEnd/>
            <a:tailEnd/>
          </a:ln>
        </p:spPr>
        <p:txBody>
          <a:bodyPr>
            <a:spAutoFit/>
          </a:bodyPr>
          <a:lstStyle/>
          <a:p>
            <a:pPr>
              <a:buFont typeface="Wingdings" pitchFamily="2" charset="2"/>
              <a:buChar char="Ø"/>
              <a:defRPr/>
            </a:pPr>
            <a:r>
              <a:rPr lang="en-IE" dirty="0">
                <a:solidFill>
                  <a:schemeClr val="tx2">
                    <a:lumMod val="10000"/>
                  </a:schemeClr>
                </a:solidFill>
                <a:latin typeface="Georgia" pitchFamily="18" charset="0"/>
                <a:cs typeface="Arial" charset="0"/>
              </a:rPr>
              <a:t>  Your weakest reason should go in     </a:t>
            </a:r>
          </a:p>
          <a:p>
            <a:pPr>
              <a:defRPr/>
            </a:pPr>
            <a:r>
              <a:rPr lang="en-IE" dirty="0">
                <a:solidFill>
                  <a:schemeClr val="tx2">
                    <a:lumMod val="10000"/>
                  </a:schemeClr>
                </a:solidFill>
                <a:latin typeface="Georgia" pitchFamily="18" charset="0"/>
                <a:cs typeface="Arial" charset="0"/>
              </a:rPr>
              <a:t>      the middle.</a:t>
            </a:r>
          </a:p>
          <a:p>
            <a:pPr>
              <a:buFont typeface="Wingdings" pitchFamily="2" charset="2"/>
              <a:buChar char="Ø"/>
              <a:defRPr/>
            </a:pPr>
            <a:endParaRPr lang="en-IE" dirty="0">
              <a:solidFill>
                <a:schemeClr val="tx2">
                  <a:lumMod val="10000"/>
                </a:schemeClr>
              </a:solidFill>
              <a:latin typeface="Georgia" pitchFamily="18" charset="0"/>
              <a:cs typeface="Arial" charset="0"/>
            </a:endParaRPr>
          </a:p>
          <a:p>
            <a:pPr>
              <a:buFont typeface="Wingdings" pitchFamily="2" charset="2"/>
              <a:buChar char="Ø"/>
              <a:defRPr/>
            </a:pPr>
            <a:r>
              <a:rPr lang="en-IE" dirty="0">
                <a:solidFill>
                  <a:schemeClr val="tx2">
                    <a:lumMod val="10000"/>
                  </a:schemeClr>
                </a:solidFill>
                <a:latin typeface="Georgia" pitchFamily="18" charset="0"/>
                <a:cs typeface="Arial" charset="0"/>
              </a:rPr>
              <a:t>  Weakest , in this context, would </a:t>
            </a:r>
          </a:p>
          <a:p>
            <a:pPr>
              <a:defRPr/>
            </a:pPr>
            <a:r>
              <a:rPr lang="en-IE" dirty="0">
                <a:solidFill>
                  <a:schemeClr val="tx2">
                    <a:lumMod val="10000"/>
                  </a:schemeClr>
                </a:solidFill>
                <a:latin typeface="Georgia" pitchFamily="18" charset="0"/>
                <a:cs typeface="Arial" charset="0"/>
              </a:rPr>
              <a:t>     refer to the least amount of support  </a:t>
            </a:r>
          </a:p>
          <a:p>
            <a:pPr>
              <a:defRPr/>
            </a:pPr>
            <a:r>
              <a:rPr lang="en-IE" dirty="0">
                <a:solidFill>
                  <a:schemeClr val="tx2">
                    <a:lumMod val="10000"/>
                  </a:schemeClr>
                </a:solidFill>
                <a:latin typeface="Georgia" pitchFamily="18" charset="0"/>
                <a:cs typeface="Arial" charset="0"/>
              </a:rPr>
              <a:t>     or the most easily criticised. In </a:t>
            </a:r>
          </a:p>
          <a:p>
            <a:pPr>
              <a:defRPr/>
            </a:pPr>
            <a:r>
              <a:rPr lang="en-IE" dirty="0">
                <a:solidFill>
                  <a:schemeClr val="tx2">
                    <a:lumMod val="10000"/>
                  </a:schemeClr>
                </a:solidFill>
                <a:latin typeface="Georgia" pitchFamily="18" charset="0"/>
                <a:cs typeface="Arial" charset="0"/>
              </a:rPr>
              <a:t>     which case, you might consider </a:t>
            </a:r>
          </a:p>
          <a:p>
            <a:pPr>
              <a:defRPr/>
            </a:pPr>
            <a:r>
              <a:rPr lang="en-IE" dirty="0">
                <a:solidFill>
                  <a:schemeClr val="tx2">
                    <a:lumMod val="10000"/>
                  </a:schemeClr>
                </a:solidFill>
                <a:latin typeface="Georgia" pitchFamily="18" charset="0"/>
                <a:cs typeface="Arial" charset="0"/>
              </a:rPr>
              <a:t>     providing an objection.</a:t>
            </a:r>
          </a:p>
          <a:p>
            <a:pPr>
              <a:defRPr/>
            </a:pPr>
            <a:endParaRPr lang="en-IE" dirty="0">
              <a:solidFill>
                <a:schemeClr val="tx2">
                  <a:lumMod val="10000"/>
                </a:schemeClr>
              </a:solidFill>
              <a:latin typeface="Georgia" pitchFamily="18" charset="0"/>
              <a:cs typeface="Arial" charset="0"/>
            </a:endParaRPr>
          </a:p>
          <a:p>
            <a:pPr>
              <a:buFont typeface="Wingdings" pitchFamily="2" charset="2"/>
              <a:buChar char="Ø"/>
              <a:defRPr/>
            </a:pPr>
            <a:r>
              <a:rPr lang="en-IE" dirty="0">
                <a:solidFill>
                  <a:schemeClr val="tx2">
                    <a:lumMod val="10000"/>
                  </a:schemeClr>
                </a:solidFill>
                <a:latin typeface="Georgia" pitchFamily="18" charset="0"/>
                <a:cs typeface="Arial" charset="0"/>
              </a:rPr>
              <a:t>   Your strongest reasons should go </a:t>
            </a:r>
          </a:p>
          <a:p>
            <a:pPr>
              <a:defRPr/>
            </a:pPr>
            <a:r>
              <a:rPr lang="en-IE" dirty="0">
                <a:solidFill>
                  <a:schemeClr val="tx2">
                    <a:lumMod val="10000"/>
                  </a:schemeClr>
                </a:solidFill>
                <a:latin typeface="Georgia" pitchFamily="18" charset="0"/>
                <a:cs typeface="Arial" charset="0"/>
              </a:rPr>
              <a:t>      first and last in the body.</a:t>
            </a:r>
            <a:endParaRPr lang="en-US" dirty="0">
              <a:solidFill>
                <a:schemeClr val="tx2">
                  <a:lumMod val="10000"/>
                </a:schemeClr>
              </a:solidFill>
              <a:latin typeface="Georgia" pitchFamily="18" charset="0"/>
              <a:cs typeface="Arial" charset="0"/>
            </a:endParaRPr>
          </a:p>
        </p:txBody>
      </p:sp>
      <p:sp>
        <p:nvSpPr>
          <p:cNvPr id="14" name="TextBox 13"/>
          <p:cNvSpPr txBox="1"/>
          <p:nvPr/>
        </p:nvSpPr>
        <p:spPr>
          <a:xfrm>
            <a:off x="4859338" y="620713"/>
            <a:ext cx="3384550" cy="641350"/>
          </a:xfrm>
          <a:prstGeom prst="rect">
            <a:avLst/>
          </a:prstGeom>
          <a:noFill/>
        </p:spPr>
        <p:txBody>
          <a:bodyPr>
            <a:spAutoFit/>
          </a:bodyPr>
          <a:lstStyle/>
          <a:p>
            <a:pPr algn="ctr" eaLnBrk="0" hangingPunct="0"/>
            <a:r>
              <a:rPr lang="en-IE" sz="3600" b="1">
                <a:solidFill>
                  <a:srgbClr val="003860"/>
                </a:solidFill>
                <a:effectLst>
                  <a:outerShdw blurRad="38100" dist="38100" dir="2700000" algn="tl">
                    <a:srgbClr val="000000"/>
                  </a:outerShdw>
                </a:effectLst>
                <a:latin typeface="Georgia" pitchFamily="18" charset="0"/>
              </a:rPr>
              <a:t>STRUCTURE</a:t>
            </a:r>
          </a:p>
        </p:txBody>
      </p:sp>
    </p:spTree>
    <p:extLst>
      <p:ext uri="{BB962C8B-B14F-4D97-AF65-F5344CB8AC3E}">
        <p14:creationId xmlns:p14="http://schemas.microsoft.com/office/powerpoint/2010/main" val="148371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4294967295"/>
          </p:nvPr>
        </p:nvSpPr>
        <p:spPr>
          <a:xfrm>
            <a:off x="0" y="1844675"/>
            <a:ext cx="5510213" cy="5013325"/>
          </a:xfrm>
        </p:spPr>
        <p:txBody>
          <a:bodyPr/>
          <a:lstStyle/>
          <a:p>
            <a:pPr marL="342900" indent="-342900" eaLnBrk="1" hangingPunct="1"/>
            <a:r>
              <a:rPr lang="en-IE" sz="2300" smtClean="0">
                <a:latin typeface="Georgia" pitchFamily="18" charset="0"/>
              </a:rPr>
              <a:t>Know what you’re going to argue.</a:t>
            </a:r>
          </a:p>
          <a:p>
            <a:pPr marL="646113" lvl="1" indent="-342900" eaLnBrk="1" hangingPunct="1"/>
            <a:r>
              <a:rPr lang="en-IE" sz="2300" smtClean="0">
                <a:latin typeface="Georgia" pitchFamily="18" charset="0"/>
              </a:rPr>
              <a:t>Know why you’re arguing that way.</a:t>
            </a:r>
          </a:p>
          <a:p>
            <a:pPr marL="646113" lvl="1" indent="-342900" eaLnBrk="1" hangingPunct="1"/>
            <a:r>
              <a:rPr lang="en-IE" sz="2300" smtClean="0">
                <a:latin typeface="Georgia" pitchFamily="18" charset="0"/>
              </a:rPr>
              <a:t>Know the alternatives.</a:t>
            </a:r>
          </a:p>
          <a:p>
            <a:pPr marL="342900" indent="-342900" eaLnBrk="1" hangingPunct="1"/>
            <a:endParaRPr lang="en-IE" sz="1200" smtClean="0">
              <a:latin typeface="Georgia" pitchFamily="18" charset="0"/>
            </a:endParaRPr>
          </a:p>
          <a:p>
            <a:pPr marL="342900" indent="-342900" eaLnBrk="1" hangingPunct="1"/>
            <a:r>
              <a:rPr lang="en-IE" sz="2300" smtClean="0">
                <a:latin typeface="Georgia" pitchFamily="18" charset="0"/>
              </a:rPr>
              <a:t>Develop an essay </a:t>
            </a:r>
            <a:r>
              <a:rPr lang="en-IE" sz="2300" b="1" smtClean="0">
                <a:solidFill>
                  <a:srgbClr val="FFFF00"/>
                </a:solidFill>
                <a:latin typeface="Georgia" pitchFamily="18" charset="0"/>
              </a:rPr>
              <a:t>structure</a:t>
            </a:r>
            <a:r>
              <a:rPr lang="en-IE" sz="2300" smtClean="0">
                <a:latin typeface="Georgia" pitchFamily="18" charset="0"/>
              </a:rPr>
              <a:t> in order    to provide yourself a visual representation of what the essay will look like before you even write it. </a:t>
            </a:r>
          </a:p>
          <a:p>
            <a:pPr marL="342900" indent="-342900" eaLnBrk="1" hangingPunct="1"/>
            <a:endParaRPr lang="en-IE" sz="1200" smtClean="0">
              <a:latin typeface="Georgia" pitchFamily="18" charset="0"/>
            </a:endParaRPr>
          </a:p>
          <a:p>
            <a:pPr marL="342900" indent="-342900" eaLnBrk="1" hangingPunct="1"/>
            <a:r>
              <a:rPr lang="en-IE" sz="2300" smtClean="0">
                <a:latin typeface="Georgia" pitchFamily="18" charset="0"/>
              </a:rPr>
              <a:t>This will allow you to adapt and cope with the potential ‘surprises’ that may be encountered during the writing process.  </a:t>
            </a:r>
          </a:p>
          <a:p>
            <a:pPr marL="342900" indent="-342900" eaLnBrk="1" hangingPunct="1"/>
            <a:endParaRPr lang="en-IE" smtClean="0">
              <a:latin typeface="Georgia" pitchFamily="18" charset="0"/>
            </a:endParaRPr>
          </a:p>
        </p:txBody>
      </p:sp>
      <p:sp>
        <p:nvSpPr>
          <p:cNvPr id="6" name="Rectangle 5"/>
          <p:cNvSpPr/>
          <p:nvPr/>
        </p:nvSpPr>
        <p:spPr>
          <a:xfrm>
            <a:off x="0" y="0"/>
            <a:ext cx="9144000" cy="1569660"/>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Plan your Essay / Thesis Ahead of Time</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8" name="Rectangle 7"/>
          <p:cNvSpPr/>
          <p:nvPr/>
        </p:nvSpPr>
        <p:spPr bwMode="auto">
          <a:xfrm>
            <a:off x="5508625" y="2133600"/>
            <a:ext cx="792163" cy="3743325"/>
          </a:xfrm>
          <a:prstGeom prst="rect">
            <a:avLst/>
          </a:prstGeom>
          <a:solidFill>
            <a:schemeClr val="tx2">
              <a:lumMod val="10000"/>
            </a:schemeClr>
          </a:solidFill>
          <a:ln w="9525" cap="flat" cmpd="sng" algn="ctr">
            <a:noFill/>
            <a:prstDash val="solid"/>
            <a:round/>
            <a:headEnd type="none" w="med" len="med"/>
            <a:tailEnd type="none" w="med" len="med"/>
          </a:ln>
          <a:effectLst/>
        </p:spPr>
        <p:txBody>
          <a:bodyPr/>
          <a:lstStyle/>
          <a:p>
            <a:pPr eaLnBrk="0" hangingPunct="0">
              <a:defRPr/>
            </a:pPr>
            <a:endParaRPr lang="en-IE"/>
          </a:p>
        </p:txBody>
      </p:sp>
      <p:pic>
        <p:nvPicPr>
          <p:cNvPr id="37892" name="Picture 5" descr="485993_510982202279554_2145141688_n"/>
          <p:cNvPicPr>
            <a:picLocks noChangeAspect="1" noChangeArrowheads="1"/>
          </p:cNvPicPr>
          <p:nvPr/>
        </p:nvPicPr>
        <p:blipFill>
          <a:blip r:embed="rId2"/>
          <a:srcRect/>
          <a:stretch>
            <a:fillRect/>
          </a:stretch>
        </p:blipFill>
        <p:spPr bwMode="auto">
          <a:xfrm>
            <a:off x="5580063" y="2133600"/>
            <a:ext cx="3384550" cy="3743325"/>
          </a:xfrm>
          <a:prstGeom prst="rect">
            <a:avLst/>
          </a:prstGeom>
          <a:noFill/>
          <a:ln w="9525">
            <a:noFill/>
            <a:miter lim="800000"/>
            <a:headEnd/>
            <a:tailEnd/>
          </a:ln>
        </p:spPr>
      </p:pic>
    </p:spTree>
    <p:extLst>
      <p:ext uri="{BB962C8B-B14F-4D97-AF65-F5344CB8AC3E}">
        <p14:creationId xmlns:p14="http://schemas.microsoft.com/office/powerpoint/2010/main" val="2629004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1143000"/>
          </a:xfrm>
        </p:spPr>
        <p:txBody>
          <a:bodyPr rtlCol="0">
            <a:normAutofit fontScale="90000"/>
          </a:bodyPr>
          <a:lstStyle/>
          <a:p>
            <a:pPr fontAlgn="auto">
              <a:spcAft>
                <a:spcPts val="0"/>
              </a:spcAft>
              <a:defRPr/>
            </a:pPr>
            <a:r>
              <a:rPr lang="en-IE" b="1" kern="1200" dirty="0">
                <a:solidFill>
                  <a:schemeClr val="accent3">
                    <a:lumMod val="75000"/>
                  </a:schemeClr>
                </a:solidFill>
                <a:effectLst>
                  <a:outerShdw blurRad="38100" dist="38100" dir="2700000" algn="tl">
                    <a:srgbClr val="000000">
                      <a:alpha val="43137"/>
                    </a:srgbClr>
                  </a:outerShdw>
                </a:effectLst>
                <a:latin typeface="Georgia" pitchFamily="18" charset="0"/>
                <a:ea typeface="+mj-ea"/>
                <a:cs typeface="+mj-cs"/>
              </a:rPr>
              <a:t>Where do I get my Reasons and Objections?</a:t>
            </a:r>
            <a:endParaRPr lang="en-US" b="1" kern="1200" dirty="0">
              <a:solidFill>
                <a:schemeClr val="accent3">
                  <a:lumMod val="75000"/>
                </a:schemeClr>
              </a:solidFill>
              <a:effectLst>
                <a:outerShdw blurRad="38100" dist="38100" dir="2700000" algn="tl">
                  <a:srgbClr val="000000">
                    <a:alpha val="43137"/>
                  </a:srgbClr>
                </a:outerShdw>
              </a:effectLst>
              <a:latin typeface="Georgia" pitchFamily="18" charset="0"/>
              <a:ea typeface="+mj-ea"/>
              <a:cs typeface="+mj-cs"/>
            </a:endParaRPr>
          </a:p>
        </p:txBody>
      </p:sp>
      <p:sp>
        <p:nvSpPr>
          <p:cNvPr id="123907" name="Content Placeholder 2"/>
          <p:cNvSpPr>
            <a:spLocks noGrp="1"/>
          </p:cNvSpPr>
          <p:nvPr>
            <p:ph idx="4294967295"/>
          </p:nvPr>
        </p:nvSpPr>
        <p:spPr>
          <a:xfrm>
            <a:off x="652463" y="1628775"/>
            <a:ext cx="8229600" cy="2232025"/>
          </a:xfrm>
        </p:spPr>
        <p:txBody>
          <a:bodyPr/>
          <a:lstStyle/>
          <a:p>
            <a:endParaRPr lang="en-IE">
              <a:latin typeface="Georgia" pitchFamily="18" charset="0"/>
            </a:endParaRPr>
          </a:p>
          <a:p>
            <a:endParaRPr lang="en-US">
              <a:latin typeface="Georgia" pitchFamily="18" charset="0"/>
            </a:endParaRPr>
          </a:p>
        </p:txBody>
      </p:sp>
      <p:sp>
        <p:nvSpPr>
          <p:cNvPr id="4" name="Rectangle 3"/>
          <p:cNvSpPr/>
          <p:nvPr/>
        </p:nvSpPr>
        <p:spPr>
          <a:xfrm>
            <a:off x="0" y="1772816"/>
            <a:ext cx="9144000"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C00000"/>
                </a:solidFill>
                <a:effectLst>
                  <a:outerShdw blurRad="76200" dist="50800" dir="5400000" algn="tl" rotWithShape="0">
                    <a:srgbClr val="000000">
                      <a:alpha val="65000"/>
                    </a:srgbClr>
                  </a:outerShdw>
                </a:effectLst>
                <a:cs typeface="Arial" charset="0"/>
              </a:rPr>
              <a:t>RESEARCH!</a:t>
            </a:r>
          </a:p>
        </p:txBody>
      </p:sp>
      <p:pic>
        <p:nvPicPr>
          <p:cNvPr id="17413" name="Picture 5"/>
          <p:cNvPicPr>
            <a:picLocks noChangeAspect="1" noChangeArrowheads="1"/>
          </p:cNvPicPr>
          <p:nvPr/>
        </p:nvPicPr>
        <p:blipFill>
          <a:blip r:embed="rId2"/>
          <a:srcRect/>
          <a:stretch>
            <a:fillRect/>
          </a:stretch>
        </p:blipFill>
        <p:spPr bwMode="auto">
          <a:xfrm>
            <a:off x="684213" y="3019425"/>
            <a:ext cx="3240087" cy="2427288"/>
          </a:xfrm>
          <a:prstGeom prst="rect">
            <a:avLst/>
          </a:prstGeom>
          <a:noFill/>
          <a:ln w="9525">
            <a:noFill/>
            <a:miter lim="800000"/>
            <a:headEnd/>
            <a:tailEnd/>
          </a:ln>
          <a:effectLst/>
        </p:spPr>
      </p:pic>
      <p:pic>
        <p:nvPicPr>
          <p:cNvPr id="17414" name="Picture 6"/>
          <p:cNvPicPr>
            <a:picLocks noChangeAspect="1" noChangeArrowheads="1"/>
          </p:cNvPicPr>
          <p:nvPr/>
        </p:nvPicPr>
        <p:blipFill>
          <a:blip r:embed="rId3"/>
          <a:srcRect/>
          <a:stretch>
            <a:fillRect/>
          </a:stretch>
        </p:blipFill>
        <p:spPr bwMode="auto">
          <a:xfrm>
            <a:off x="684213" y="5446713"/>
            <a:ext cx="3240087" cy="630237"/>
          </a:xfrm>
          <a:prstGeom prst="rect">
            <a:avLst/>
          </a:prstGeom>
          <a:noFill/>
          <a:ln w="9525">
            <a:noFill/>
            <a:miter lim="800000"/>
            <a:headEnd/>
            <a:tailEnd/>
          </a:ln>
          <a:effectLst/>
        </p:spPr>
      </p:pic>
      <p:pic>
        <p:nvPicPr>
          <p:cNvPr id="17415" name="Picture 7"/>
          <p:cNvPicPr>
            <a:picLocks noChangeAspect="1" noChangeArrowheads="1"/>
          </p:cNvPicPr>
          <p:nvPr/>
        </p:nvPicPr>
        <p:blipFill>
          <a:blip r:embed="rId4"/>
          <a:srcRect/>
          <a:stretch>
            <a:fillRect/>
          </a:stretch>
        </p:blipFill>
        <p:spPr bwMode="auto">
          <a:xfrm>
            <a:off x="5003800" y="3019425"/>
            <a:ext cx="3240088" cy="3057525"/>
          </a:xfrm>
          <a:prstGeom prst="rect">
            <a:avLst/>
          </a:prstGeom>
          <a:noFill/>
          <a:ln w="9525">
            <a:noFill/>
            <a:miter lim="800000"/>
            <a:headEnd/>
            <a:tailEnd/>
          </a:ln>
          <a:effectLst/>
        </p:spPr>
      </p:pic>
      <p:sp>
        <p:nvSpPr>
          <p:cNvPr id="3" name="Explosion 2 2"/>
          <p:cNvSpPr/>
          <p:nvPr/>
        </p:nvSpPr>
        <p:spPr>
          <a:xfrm rot="2182431">
            <a:off x="4716463" y="2316163"/>
            <a:ext cx="4176712" cy="4179887"/>
          </a:xfrm>
          <a:prstGeom prst="irregularSeal2">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E"/>
          </a:p>
        </p:txBody>
      </p:sp>
      <p:sp>
        <p:nvSpPr>
          <p:cNvPr id="5" name="TextBox 4"/>
          <p:cNvSpPr txBox="1"/>
          <p:nvPr/>
        </p:nvSpPr>
        <p:spPr>
          <a:xfrm>
            <a:off x="5508625" y="3929063"/>
            <a:ext cx="2232025" cy="954087"/>
          </a:xfrm>
          <a:prstGeom prst="rect">
            <a:avLst/>
          </a:prstGeom>
          <a:noFill/>
        </p:spPr>
        <p:txBody>
          <a:bodyPr>
            <a:spAutoFit/>
          </a:bodyPr>
          <a:lstStyle/>
          <a:p>
            <a:pPr algn="ctr">
              <a:defRPr/>
            </a:pPr>
            <a:r>
              <a:rPr lang="en-IE" sz="2800" dirty="0">
                <a:solidFill>
                  <a:schemeClr val="bg1"/>
                </a:solidFill>
                <a:effectLst>
                  <a:outerShdw blurRad="38100" dist="38100" dir="2700000" algn="tl">
                    <a:srgbClr val="000000">
                      <a:alpha val="43137"/>
                    </a:srgbClr>
                  </a:outerShdw>
                </a:effectLst>
                <a:latin typeface="Georgia" pitchFamily="18" charset="0"/>
                <a:cs typeface="Arial" pitchFamily="34" charset="0"/>
              </a:rPr>
              <a:t>GOOGLE </a:t>
            </a:r>
          </a:p>
          <a:p>
            <a:pPr algn="ctr">
              <a:defRPr/>
            </a:pPr>
            <a:r>
              <a:rPr lang="en-IE" sz="2800" dirty="0">
                <a:solidFill>
                  <a:schemeClr val="bg1"/>
                </a:solidFill>
                <a:effectLst>
                  <a:outerShdw blurRad="38100" dist="38100" dir="2700000" algn="tl">
                    <a:srgbClr val="000000">
                      <a:alpha val="43137"/>
                    </a:srgbClr>
                  </a:outerShdw>
                </a:effectLst>
                <a:latin typeface="Georgia" pitchFamily="18" charset="0"/>
                <a:cs typeface="Arial" pitchFamily="34" charset="0"/>
              </a:rPr>
              <a:t>SCHOLAR!</a:t>
            </a:r>
          </a:p>
        </p:txBody>
      </p:sp>
    </p:spTree>
    <p:extLst>
      <p:ext uri="{BB962C8B-B14F-4D97-AF65-F5344CB8AC3E}">
        <p14:creationId xmlns:p14="http://schemas.microsoft.com/office/powerpoint/2010/main" val="11187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7413"/>
                                        </p:tgtEl>
                                        <p:attrNameLst>
                                          <p:attrName>style.visibility</p:attrName>
                                        </p:attrNameLst>
                                      </p:cBhvr>
                                      <p:to>
                                        <p:strVal val="visible"/>
                                      </p:to>
                                    </p:set>
                                    <p:animEffect transition="in" filter="fade">
                                      <p:cBhvr>
                                        <p:cTn id="15" dur="1000"/>
                                        <p:tgtEl>
                                          <p:spTgt spid="17413"/>
                                        </p:tgtEl>
                                      </p:cBhvr>
                                    </p:animEffect>
                                    <p:anim calcmode="lin" valueType="num">
                                      <p:cBhvr>
                                        <p:cTn id="16" dur="1000" fill="hold"/>
                                        <p:tgtEl>
                                          <p:spTgt spid="17413"/>
                                        </p:tgtEl>
                                        <p:attrNameLst>
                                          <p:attrName>ppt_x</p:attrName>
                                        </p:attrNameLst>
                                      </p:cBhvr>
                                      <p:tavLst>
                                        <p:tav tm="0">
                                          <p:val>
                                            <p:strVal val="#ppt_x"/>
                                          </p:val>
                                        </p:tav>
                                        <p:tav tm="100000">
                                          <p:val>
                                            <p:strVal val="#ppt_x"/>
                                          </p:val>
                                        </p:tav>
                                      </p:tavLst>
                                    </p:anim>
                                    <p:anim calcmode="lin" valueType="num">
                                      <p:cBhvr>
                                        <p:cTn id="17" dur="1000" fill="hold"/>
                                        <p:tgtEl>
                                          <p:spTgt spid="17413"/>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17414"/>
                                        </p:tgtEl>
                                        <p:attrNameLst>
                                          <p:attrName>style.visibility</p:attrName>
                                        </p:attrNameLst>
                                      </p:cBhvr>
                                      <p:to>
                                        <p:strVal val="visible"/>
                                      </p:to>
                                    </p:set>
                                    <p:animEffect transition="in" filter="fade">
                                      <p:cBhvr>
                                        <p:cTn id="20" dur="1000"/>
                                        <p:tgtEl>
                                          <p:spTgt spid="17414"/>
                                        </p:tgtEl>
                                      </p:cBhvr>
                                    </p:animEffect>
                                    <p:anim calcmode="lin" valueType="num">
                                      <p:cBhvr>
                                        <p:cTn id="21" dur="1000" fill="hold"/>
                                        <p:tgtEl>
                                          <p:spTgt spid="17414"/>
                                        </p:tgtEl>
                                        <p:attrNameLst>
                                          <p:attrName>ppt_x</p:attrName>
                                        </p:attrNameLst>
                                      </p:cBhvr>
                                      <p:tavLst>
                                        <p:tav tm="0">
                                          <p:val>
                                            <p:strVal val="#ppt_x"/>
                                          </p:val>
                                        </p:tav>
                                        <p:tav tm="100000">
                                          <p:val>
                                            <p:strVal val="#ppt_x"/>
                                          </p:val>
                                        </p:tav>
                                      </p:tavLst>
                                    </p:anim>
                                    <p:anim calcmode="lin" valueType="num">
                                      <p:cBhvr>
                                        <p:cTn id="22" dur="1000" fill="hold"/>
                                        <p:tgtEl>
                                          <p:spTgt spid="1741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7415"/>
                                        </p:tgtEl>
                                        <p:attrNameLst>
                                          <p:attrName>style.visibility</p:attrName>
                                        </p:attrNameLst>
                                      </p:cBhvr>
                                      <p:to>
                                        <p:strVal val="visible"/>
                                      </p:to>
                                    </p:set>
                                    <p:animEffect transition="in" filter="fade">
                                      <p:cBhvr>
                                        <p:cTn id="27" dur="1000"/>
                                        <p:tgtEl>
                                          <p:spTgt spid="17415"/>
                                        </p:tgtEl>
                                      </p:cBhvr>
                                    </p:animEffect>
                                    <p:anim calcmode="lin" valueType="num">
                                      <p:cBhvr>
                                        <p:cTn id="28" dur="1000" fill="hold"/>
                                        <p:tgtEl>
                                          <p:spTgt spid="17415"/>
                                        </p:tgtEl>
                                        <p:attrNameLst>
                                          <p:attrName>ppt_x</p:attrName>
                                        </p:attrNameLst>
                                      </p:cBhvr>
                                      <p:tavLst>
                                        <p:tav tm="0">
                                          <p:val>
                                            <p:strVal val="#ppt_x"/>
                                          </p:val>
                                        </p:tav>
                                        <p:tav tm="100000">
                                          <p:val>
                                            <p:strVal val="#ppt_x"/>
                                          </p:val>
                                        </p:tav>
                                      </p:tavLst>
                                    </p:anim>
                                    <p:anim calcmode="lin" valueType="num">
                                      <p:cBhvr>
                                        <p:cTn id="29" dur="1000" fill="hold"/>
                                        <p:tgtEl>
                                          <p:spTgt spid="1741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4294967295"/>
          </p:nvPr>
        </p:nvSpPr>
        <p:spPr>
          <a:xfrm>
            <a:off x="323850" y="1268413"/>
            <a:ext cx="8229600" cy="5184775"/>
          </a:xfrm>
        </p:spPr>
        <p:txBody>
          <a:bodyPr/>
          <a:lstStyle/>
          <a:p>
            <a:pPr eaLnBrk="1" hangingPunct="1">
              <a:defRPr/>
            </a:pPr>
            <a:r>
              <a:rPr lang="en-IE" sz="2600" dirty="0">
                <a:effectLst>
                  <a:outerShdw blurRad="38100" dist="38100" dir="2700000" algn="tl">
                    <a:srgbClr val="000000">
                      <a:alpha val="43137"/>
                    </a:srgbClr>
                  </a:outerShdw>
                </a:effectLst>
                <a:latin typeface="Georgia" pitchFamily="18" charset="0"/>
              </a:rPr>
              <a:t>Use the 12-15 points rule as an anchor in essays. </a:t>
            </a:r>
          </a:p>
          <a:p>
            <a:pPr eaLnBrk="1" hangingPunct="1">
              <a:defRPr/>
            </a:pPr>
            <a:endParaRPr lang="en-IE" sz="1200" dirty="0" smtClean="0">
              <a:effectLst>
                <a:outerShdw blurRad="38100" dist="38100" dir="2700000" algn="tl">
                  <a:srgbClr val="000000">
                    <a:alpha val="43137"/>
                  </a:srgbClr>
                </a:outerShdw>
              </a:effectLst>
              <a:latin typeface="Georgia" pitchFamily="18" charset="0"/>
            </a:endParaRPr>
          </a:p>
          <a:p>
            <a:pPr eaLnBrk="1" hangingPunct="1">
              <a:defRPr/>
            </a:pPr>
            <a:r>
              <a:rPr lang="en-IE" sz="2600" dirty="0" smtClean="0">
                <a:effectLst>
                  <a:outerShdw blurRad="38100" dist="38100" dir="2700000" algn="tl">
                    <a:srgbClr val="000000">
                      <a:alpha val="43137"/>
                    </a:srgbClr>
                  </a:outerShdw>
                </a:effectLst>
                <a:latin typeface="Georgia" pitchFamily="18" charset="0"/>
              </a:rPr>
              <a:t>What </a:t>
            </a:r>
            <a:r>
              <a:rPr lang="en-IE" sz="2600" dirty="0">
                <a:effectLst>
                  <a:outerShdw blurRad="38100" dist="38100" dir="2700000" algn="tl">
                    <a:srgbClr val="000000">
                      <a:alpha val="43137"/>
                    </a:srgbClr>
                  </a:outerShdw>
                </a:effectLst>
                <a:latin typeface="Georgia" pitchFamily="18" charset="0"/>
              </a:rPr>
              <a:t>is the Word limit?</a:t>
            </a:r>
          </a:p>
          <a:p>
            <a:pPr lvl="1" eaLnBrk="1" hangingPunct="1">
              <a:defRPr/>
            </a:pPr>
            <a:r>
              <a:rPr lang="en-IE" sz="2200" dirty="0">
                <a:effectLst>
                  <a:outerShdw blurRad="38100" dist="38100" dir="2700000" algn="tl">
                    <a:srgbClr val="000000">
                      <a:alpha val="43137"/>
                    </a:srgbClr>
                  </a:outerShdw>
                </a:effectLst>
                <a:latin typeface="Georgia" pitchFamily="18" charset="0"/>
              </a:rPr>
              <a:t>Perhaps, the word limit does not permit discussion of 12-15 separate points. </a:t>
            </a:r>
          </a:p>
          <a:p>
            <a:pPr lvl="1" eaLnBrk="1" hangingPunct="1">
              <a:defRPr/>
            </a:pPr>
            <a:r>
              <a:rPr lang="en-IE" sz="2200" dirty="0">
                <a:effectLst>
                  <a:outerShdw blurRad="38100" dist="38100" dir="2700000" algn="tl">
                    <a:srgbClr val="000000">
                      <a:alpha val="43137"/>
                    </a:srgbClr>
                  </a:outerShdw>
                </a:effectLst>
                <a:latin typeface="Georgia" pitchFamily="18" charset="0"/>
              </a:rPr>
              <a:t>Maybe 9 points is more feasible?</a:t>
            </a:r>
          </a:p>
          <a:p>
            <a:pPr eaLnBrk="1" hangingPunct="1">
              <a:defRPr/>
            </a:pPr>
            <a:endParaRPr lang="en-IE" sz="1200" dirty="0" smtClean="0">
              <a:effectLst>
                <a:outerShdw blurRad="38100" dist="38100" dir="2700000" algn="tl">
                  <a:srgbClr val="000000">
                    <a:alpha val="43137"/>
                  </a:srgbClr>
                </a:outerShdw>
              </a:effectLst>
              <a:latin typeface="Georgia" pitchFamily="18" charset="0"/>
            </a:endParaRPr>
          </a:p>
          <a:p>
            <a:pPr eaLnBrk="1" hangingPunct="1">
              <a:defRPr/>
            </a:pPr>
            <a:r>
              <a:rPr lang="en-IE" sz="2600" dirty="0" smtClean="0">
                <a:effectLst>
                  <a:outerShdw blurRad="38100" dist="38100" dir="2700000" algn="tl">
                    <a:srgbClr val="000000">
                      <a:alpha val="43137"/>
                    </a:srgbClr>
                  </a:outerShdw>
                </a:effectLst>
                <a:latin typeface="Georgia" pitchFamily="18" charset="0"/>
              </a:rPr>
              <a:t>Do </a:t>
            </a:r>
            <a:r>
              <a:rPr lang="en-IE" sz="2600" dirty="0">
                <a:effectLst>
                  <a:outerShdw blurRad="38100" dist="38100" dir="2700000" algn="tl">
                    <a:srgbClr val="000000">
                      <a:alpha val="43137"/>
                    </a:srgbClr>
                  </a:outerShdw>
                </a:effectLst>
                <a:latin typeface="Georgia" pitchFamily="18" charset="0"/>
              </a:rPr>
              <a:t>you have 12-15 points? </a:t>
            </a:r>
          </a:p>
          <a:p>
            <a:pPr lvl="1" eaLnBrk="1" hangingPunct="1">
              <a:defRPr/>
            </a:pPr>
            <a:r>
              <a:rPr lang="en-IE" sz="2200" dirty="0">
                <a:effectLst>
                  <a:outerShdw blurRad="38100" dist="38100" dir="2700000" algn="tl">
                    <a:srgbClr val="000000">
                      <a:alpha val="43137"/>
                    </a:srgbClr>
                  </a:outerShdw>
                </a:effectLst>
                <a:latin typeface="Georgia" pitchFamily="18" charset="0"/>
              </a:rPr>
              <a:t>If not, do more research.</a:t>
            </a:r>
          </a:p>
          <a:p>
            <a:pPr lvl="1" eaLnBrk="1" hangingPunct="1">
              <a:defRPr/>
            </a:pPr>
            <a:r>
              <a:rPr lang="en-IE" sz="2200" dirty="0">
                <a:effectLst>
                  <a:outerShdw blurRad="38100" dist="38100" dir="2700000" algn="tl">
                    <a:srgbClr val="000000">
                      <a:alpha val="43137"/>
                    </a:srgbClr>
                  </a:outerShdw>
                </a:effectLst>
                <a:latin typeface="Georgia" pitchFamily="18" charset="0"/>
              </a:rPr>
              <a:t>If you still don’t have 12-15 points after research, that’s fine – make a greater effort to critically evaluate the points you have.</a:t>
            </a:r>
          </a:p>
          <a:p>
            <a:pPr lvl="1" eaLnBrk="1" hangingPunct="1">
              <a:buFont typeface="Wingdings 2" pitchFamily="18" charset="2"/>
              <a:buNone/>
              <a:defRPr/>
            </a:pPr>
            <a:endParaRPr lang="en-US" dirty="0">
              <a:latin typeface="Georgia" pitchFamily="18" charset="0"/>
            </a:endParaRPr>
          </a:p>
        </p:txBody>
      </p:sp>
      <p:sp>
        <p:nvSpPr>
          <p:cNvPr id="5" name="Rectangle 4"/>
          <p:cNvSpPr/>
          <p:nvPr/>
        </p:nvSpPr>
        <p:spPr>
          <a:xfrm>
            <a:off x="0" y="5805265"/>
            <a:ext cx="9144000" cy="954107"/>
          </a:xfrm>
          <a:prstGeom prst="rect">
            <a:avLst/>
          </a:prstGeom>
        </p:spPr>
        <p:txBody>
          <a:bodyPr>
            <a:spAutoFit/>
          </a:bodyPr>
          <a:lstStyle/>
          <a:p>
            <a:pPr algn="ctr">
              <a:defRPr/>
            </a:pPr>
            <a:r>
              <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rPr>
              <a:t>I would much rather 12 points discussed and evaluated well, than 24 points merely presented.</a:t>
            </a:r>
          </a:p>
        </p:txBody>
      </p:sp>
      <p:sp>
        <p:nvSpPr>
          <p:cNvPr id="6" name="Rectangle 5"/>
          <p:cNvSpPr/>
          <p:nvPr/>
        </p:nvSpPr>
        <p:spPr>
          <a:xfrm>
            <a:off x="0" y="260648"/>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Quality, Not Quantity</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105930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395288" y="0"/>
            <a:ext cx="8229600" cy="1143000"/>
          </a:xfrm>
        </p:spPr>
        <p:txBody>
          <a:bodyPr lIns="91440" rIns="91440">
            <a:normAutofit/>
          </a:bodyPr>
          <a:lstStyle/>
          <a:p>
            <a:pPr eaLnBrk="1" hangingPunct="1"/>
            <a:r>
              <a:rPr lang="en-IE" b="1" smtClean="0">
                <a:effectLst>
                  <a:outerShdw blurRad="38100" dist="38100" dir="2700000" algn="tl">
                    <a:srgbClr val="000000"/>
                  </a:outerShdw>
                </a:effectLst>
                <a:latin typeface="Georgia" pitchFamily="18" charset="0"/>
              </a:rPr>
              <a:t>What is an Essay?</a:t>
            </a:r>
            <a:endParaRPr lang="en-US" b="1" smtClean="0">
              <a:effectLst>
                <a:outerShdw blurRad="38100" dist="38100" dir="2700000" algn="tl">
                  <a:srgbClr val="000000"/>
                </a:outerShdw>
              </a:effectLst>
              <a:latin typeface="Georgia" pitchFamily="18" charset="0"/>
            </a:endParaRPr>
          </a:p>
        </p:txBody>
      </p:sp>
      <p:sp>
        <p:nvSpPr>
          <p:cNvPr id="9219" name="Content Placeholder 2"/>
          <p:cNvSpPr>
            <a:spLocks noGrp="1"/>
          </p:cNvSpPr>
          <p:nvPr>
            <p:ph idx="4294967295"/>
          </p:nvPr>
        </p:nvSpPr>
        <p:spPr/>
        <p:txBody>
          <a:bodyPr/>
          <a:lstStyle/>
          <a:p>
            <a:pPr eaLnBrk="1" hangingPunct="1"/>
            <a:r>
              <a:rPr lang="en-IE" smtClean="0">
                <a:latin typeface="Georgia" pitchFamily="18" charset="0"/>
              </a:rPr>
              <a:t>An essay refers to a piece of prose-based writing that presents an argument.</a:t>
            </a:r>
          </a:p>
          <a:p>
            <a:pPr eaLnBrk="1" hangingPunct="1"/>
            <a:endParaRPr lang="en-IE" sz="1500" smtClean="0">
              <a:latin typeface="Georgia" pitchFamily="18" charset="0"/>
            </a:endParaRPr>
          </a:p>
          <a:p>
            <a:pPr eaLnBrk="1" hangingPunct="1"/>
            <a:r>
              <a:rPr lang="en-IE" smtClean="0">
                <a:latin typeface="Georgia" pitchFamily="18" charset="0"/>
              </a:rPr>
              <a:t>An argument is the presentation of a claim or some point of view, along with reasons and/or objections that either support or refute the claim.</a:t>
            </a:r>
          </a:p>
          <a:p>
            <a:pPr eaLnBrk="1" hangingPunct="1"/>
            <a:endParaRPr lang="en-IE" sz="1500" smtClean="0">
              <a:latin typeface="Georgia" pitchFamily="18" charset="0"/>
            </a:endParaRPr>
          </a:p>
          <a:p>
            <a:pPr eaLnBrk="1" hangingPunct="1"/>
            <a:r>
              <a:rPr lang="en-IE" smtClean="0">
                <a:latin typeface="Georgia" pitchFamily="18" charset="0"/>
              </a:rPr>
              <a:t>Consists of at least 12-15 points.</a:t>
            </a:r>
          </a:p>
          <a:p>
            <a:pPr eaLnBrk="1" hangingPunct="1"/>
            <a:endParaRPr lang="en-IE" smtClean="0">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3850" y="1484313"/>
            <a:ext cx="8229600" cy="5183187"/>
          </a:xfrm>
        </p:spPr>
        <p:txBody>
          <a:bodyPr>
            <a:normAutofit/>
          </a:bodyPr>
          <a:lstStyle/>
          <a:p>
            <a:pPr marL="419100" lvl="1" indent="-382588" eaLnBrk="1" hangingPunct="1">
              <a:lnSpc>
                <a:spcPct val="90000"/>
              </a:lnSpc>
              <a:buSzPct val="80000"/>
              <a:buFont typeface="Wingdings 2" pitchFamily="18" charset="2"/>
              <a:buChar char=""/>
              <a:defRPr/>
            </a:pPr>
            <a:r>
              <a:rPr lang="en-IE" sz="2300" b="1" dirty="0" smtClean="0">
                <a:solidFill>
                  <a:schemeClr val="bg1">
                    <a:lumMod val="60000"/>
                    <a:lumOff val="40000"/>
                  </a:schemeClr>
                </a:solidFill>
                <a:effectLst>
                  <a:outerShdw blurRad="38100" dist="38100" dir="2700000" algn="tl">
                    <a:srgbClr val="000000">
                      <a:alpha val="43137"/>
                    </a:srgbClr>
                  </a:outerShdw>
                </a:effectLst>
                <a:latin typeface="Georgia" pitchFamily="18" charset="0"/>
              </a:rPr>
              <a:t>Common Mistakes</a:t>
            </a:r>
          </a:p>
          <a:p>
            <a:pPr marL="701675" lvl="2" indent="-382588" eaLnBrk="1" hangingPunct="1">
              <a:lnSpc>
                <a:spcPct val="90000"/>
              </a:lnSpc>
              <a:buSzPct val="80000"/>
              <a:buFont typeface="Wingdings 2" pitchFamily="18" charset="2"/>
              <a:buChar char=""/>
              <a:defRPr/>
            </a:pPr>
            <a:r>
              <a:rPr lang="en-IE" sz="2100" dirty="0" smtClean="0">
                <a:latin typeface="Georgia" pitchFamily="18" charset="0"/>
              </a:rPr>
              <a:t>Writing down everything you know (including additional research) and:</a:t>
            </a:r>
          </a:p>
          <a:p>
            <a:pPr lvl="2" eaLnBrk="1" hangingPunct="1">
              <a:lnSpc>
                <a:spcPct val="90000"/>
              </a:lnSpc>
              <a:defRPr/>
            </a:pPr>
            <a:r>
              <a:rPr lang="en-IE" sz="2200" dirty="0" smtClean="0">
                <a:latin typeface="Georgia" pitchFamily="18" charset="0"/>
              </a:rPr>
              <a:t>Submitting without revision</a:t>
            </a:r>
          </a:p>
          <a:p>
            <a:pPr lvl="2" eaLnBrk="1" hangingPunct="1">
              <a:lnSpc>
                <a:spcPct val="90000"/>
              </a:lnSpc>
              <a:defRPr/>
            </a:pPr>
            <a:r>
              <a:rPr lang="en-IE" sz="2200" dirty="0" smtClean="0">
                <a:latin typeface="Georgia" pitchFamily="18" charset="0"/>
              </a:rPr>
              <a:t>Realising </a:t>
            </a:r>
            <a:r>
              <a:rPr lang="en-IE" sz="2200" dirty="0">
                <a:latin typeface="Georgia" pitchFamily="18" charset="0"/>
              </a:rPr>
              <a:t>you’ve more than doubled the word limit</a:t>
            </a:r>
          </a:p>
          <a:p>
            <a:pPr eaLnBrk="1" hangingPunct="1">
              <a:lnSpc>
                <a:spcPct val="90000"/>
              </a:lnSpc>
              <a:defRPr/>
            </a:pPr>
            <a:endParaRPr lang="en-IE" sz="700" dirty="0">
              <a:latin typeface="Georgia" pitchFamily="18" charset="0"/>
            </a:endParaRPr>
          </a:p>
          <a:p>
            <a:pPr eaLnBrk="1" hangingPunct="1">
              <a:lnSpc>
                <a:spcPct val="90000"/>
              </a:lnSpc>
              <a:defRPr/>
            </a:pPr>
            <a:r>
              <a:rPr lang="en-IE" sz="2300" b="1" dirty="0">
                <a:solidFill>
                  <a:schemeClr val="bg1">
                    <a:lumMod val="60000"/>
                    <a:lumOff val="40000"/>
                  </a:schemeClr>
                </a:solidFill>
                <a:effectLst>
                  <a:outerShdw blurRad="38100" dist="38100" dir="2700000" algn="tl">
                    <a:srgbClr val="000000">
                      <a:alpha val="43137"/>
                    </a:srgbClr>
                  </a:outerShdw>
                </a:effectLst>
                <a:latin typeface="Georgia" pitchFamily="18" charset="0"/>
              </a:rPr>
              <a:t>What should I do?</a:t>
            </a:r>
          </a:p>
          <a:p>
            <a:pPr lvl="1" eaLnBrk="1" hangingPunct="1">
              <a:lnSpc>
                <a:spcPct val="90000"/>
              </a:lnSpc>
              <a:defRPr/>
            </a:pPr>
            <a:r>
              <a:rPr lang="en-IE" sz="2300" dirty="0" smtClean="0">
                <a:latin typeface="Georgia" pitchFamily="18" charset="0"/>
              </a:rPr>
              <a:t>Write </a:t>
            </a:r>
            <a:r>
              <a:rPr lang="en-IE" sz="2300" dirty="0">
                <a:latin typeface="Georgia" pitchFamily="18" charset="0"/>
              </a:rPr>
              <a:t>down everything you know (including additional research) and:</a:t>
            </a:r>
          </a:p>
          <a:p>
            <a:pPr lvl="2" eaLnBrk="1" hangingPunct="1">
              <a:lnSpc>
                <a:spcPct val="90000"/>
              </a:lnSpc>
              <a:buFont typeface="Calibri" pitchFamily="34" charset="0"/>
              <a:buAutoNum type="arabicPeriod"/>
              <a:defRPr/>
            </a:pPr>
            <a:r>
              <a:rPr lang="en-IE" sz="2200" dirty="0">
                <a:latin typeface="Georgia" pitchFamily="18" charset="0"/>
              </a:rPr>
              <a:t>Group related concepts together</a:t>
            </a:r>
          </a:p>
          <a:p>
            <a:pPr lvl="2" eaLnBrk="1" hangingPunct="1">
              <a:lnSpc>
                <a:spcPct val="90000"/>
              </a:lnSpc>
              <a:buFont typeface="Calibri" pitchFamily="34" charset="0"/>
              <a:buAutoNum type="arabicPeriod"/>
              <a:defRPr/>
            </a:pPr>
            <a:r>
              <a:rPr lang="en-IE" sz="2200" dirty="0">
                <a:latin typeface="Georgia" pitchFamily="18" charset="0"/>
              </a:rPr>
              <a:t>Rework vague ideas in order to provide clarity</a:t>
            </a:r>
          </a:p>
          <a:p>
            <a:pPr lvl="2" eaLnBrk="1" hangingPunct="1">
              <a:lnSpc>
                <a:spcPct val="90000"/>
              </a:lnSpc>
              <a:buFont typeface="Calibri" pitchFamily="34" charset="0"/>
              <a:buAutoNum type="arabicPeriod"/>
              <a:defRPr/>
            </a:pPr>
            <a:r>
              <a:rPr lang="en-IE" sz="2200" dirty="0">
                <a:latin typeface="Georgia" pitchFamily="18" charset="0"/>
              </a:rPr>
              <a:t>Remove weak ideas and reasons</a:t>
            </a:r>
          </a:p>
          <a:p>
            <a:pPr lvl="2" eaLnBrk="1" hangingPunct="1">
              <a:lnSpc>
                <a:spcPct val="90000"/>
              </a:lnSpc>
              <a:buFont typeface="Calibri" pitchFamily="34" charset="0"/>
              <a:buAutoNum type="arabicPeriod"/>
              <a:defRPr/>
            </a:pPr>
            <a:r>
              <a:rPr lang="en-IE" sz="2200" dirty="0">
                <a:latin typeface="Georgia" pitchFamily="18" charset="0"/>
              </a:rPr>
              <a:t>Organise these ideas (e.g. through an outline or an argument map)</a:t>
            </a:r>
            <a:endParaRPr lang="en-US" sz="2200" dirty="0">
              <a:latin typeface="Georgia" pitchFamily="18" charset="0"/>
            </a:endParaRPr>
          </a:p>
        </p:txBody>
      </p:sp>
      <p:sp>
        <p:nvSpPr>
          <p:cNvPr id="4" name="Rectangle 3"/>
          <p:cNvSpPr/>
          <p:nvPr/>
        </p:nvSpPr>
        <p:spPr>
          <a:xfrm>
            <a:off x="0" y="260648"/>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Quality, Not Quantity</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60919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8313" y="1457325"/>
            <a:ext cx="8229600" cy="5400675"/>
          </a:xfrm>
        </p:spPr>
        <p:txBody>
          <a:bodyPr>
            <a:normAutofit/>
          </a:bodyPr>
          <a:lstStyle/>
          <a:p>
            <a:pPr eaLnBrk="1" hangingPunct="1">
              <a:lnSpc>
                <a:spcPct val="90000"/>
              </a:lnSpc>
              <a:defRPr/>
            </a:pPr>
            <a:r>
              <a:rPr lang="en-IE" sz="2400" b="1" dirty="0">
                <a:effectLst>
                  <a:outerShdw blurRad="38100" dist="38100" dir="2700000" algn="tl">
                    <a:srgbClr val="000000">
                      <a:alpha val="43137"/>
                    </a:srgbClr>
                  </a:outerShdw>
                </a:effectLst>
                <a:latin typeface="Georgia" pitchFamily="18" charset="0"/>
              </a:rPr>
              <a:t>How? Restate the question.</a:t>
            </a:r>
          </a:p>
          <a:p>
            <a:pPr eaLnBrk="1" hangingPunct="1">
              <a:lnSpc>
                <a:spcPct val="90000"/>
              </a:lnSpc>
              <a:defRPr/>
            </a:pPr>
            <a:endParaRPr lang="en-IE" sz="2400" b="1" dirty="0">
              <a:effectLst>
                <a:outerShdw blurRad="38100" dist="38100" dir="2700000" algn="tl">
                  <a:srgbClr val="000000">
                    <a:alpha val="43137"/>
                  </a:srgbClr>
                </a:outerShdw>
              </a:effectLst>
              <a:latin typeface="Georgia" pitchFamily="18" charset="0"/>
            </a:endParaRPr>
          </a:p>
          <a:p>
            <a:pPr eaLnBrk="1" hangingPunct="1">
              <a:lnSpc>
                <a:spcPct val="90000"/>
              </a:lnSpc>
              <a:defRPr/>
            </a:pPr>
            <a:r>
              <a:rPr lang="en-IE" sz="2400" b="1" i="1" dirty="0">
                <a:effectLst>
                  <a:outerShdw blurRad="38100" dist="38100" dir="2700000" algn="tl">
                    <a:srgbClr val="000000">
                      <a:alpha val="43137"/>
                    </a:srgbClr>
                  </a:outerShdw>
                </a:effectLst>
                <a:latin typeface="Georgia" pitchFamily="18" charset="0"/>
              </a:rPr>
              <a:t>Critically evaluate the role of Daisy Buchanan in the Great Gatsby.</a:t>
            </a:r>
          </a:p>
          <a:p>
            <a:pPr eaLnBrk="1" hangingPunct="1">
              <a:lnSpc>
                <a:spcPct val="90000"/>
              </a:lnSpc>
              <a:defRPr/>
            </a:pPr>
            <a:endParaRPr lang="en-IE" sz="1100" b="1" dirty="0">
              <a:effectLst>
                <a:outerShdw blurRad="38100" dist="38100" dir="2700000" algn="tl">
                  <a:srgbClr val="000000">
                    <a:alpha val="43137"/>
                  </a:srgbClr>
                </a:outerShdw>
              </a:effectLst>
              <a:latin typeface="Georgia" pitchFamily="18" charset="0"/>
            </a:endParaRPr>
          </a:p>
          <a:p>
            <a:pPr eaLnBrk="1" hangingPunct="1">
              <a:lnSpc>
                <a:spcPct val="90000"/>
              </a:lnSpc>
              <a:defRPr/>
            </a:pPr>
            <a:r>
              <a:rPr lang="en-IE" sz="2400" b="1" dirty="0">
                <a:effectLst>
                  <a:outerShdw blurRad="38100" dist="38100" dir="2700000" algn="tl">
                    <a:srgbClr val="000000">
                      <a:alpha val="43137"/>
                    </a:srgbClr>
                  </a:outerShdw>
                </a:effectLst>
                <a:latin typeface="Georgia" pitchFamily="18" charset="0"/>
              </a:rPr>
              <a:t>“Daisy Buchanan plays a major role in the Great Gatsby for a number of reasons, including…”</a:t>
            </a:r>
          </a:p>
          <a:p>
            <a:pPr eaLnBrk="1" hangingPunct="1">
              <a:lnSpc>
                <a:spcPct val="90000"/>
              </a:lnSpc>
              <a:defRPr/>
            </a:pPr>
            <a:endParaRPr lang="en-IE" sz="2400" b="1" dirty="0">
              <a:effectLst>
                <a:outerShdw blurRad="38100" dist="38100" dir="2700000" algn="tl">
                  <a:srgbClr val="000000">
                    <a:alpha val="43137"/>
                  </a:srgbClr>
                </a:outerShdw>
              </a:effectLst>
              <a:latin typeface="Georgia" pitchFamily="18" charset="0"/>
            </a:endParaRPr>
          </a:p>
          <a:p>
            <a:pPr eaLnBrk="1" hangingPunct="1">
              <a:lnSpc>
                <a:spcPct val="90000"/>
              </a:lnSpc>
              <a:defRPr/>
            </a:pPr>
            <a:r>
              <a:rPr lang="en-IE" sz="2400" b="1" i="1" dirty="0">
                <a:effectLst>
                  <a:outerShdw blurRad="38100" dist="38100" dir="2700000" algn="tl">
                    <a:srgbClr val="000000">
                      <a:alpha val="43137"/>
                    </a:srgbClr>
                  </a:outerShdw>
                </a:effectLst>
                <a:latin typeface="Georgia" pitchFamily="18" charset="0"/>
              </a:rPr>
              <a:t>Discuss the concept of growth and its role in macro-economics.</a:t>
            </a:r>
          </a:p>
          <a:p>
            <a:pPr eaLnBrk="1" hangingPunct="1">
              <a:lnSpc>
                <a:spcPct val="90000"/>
              </a:lnSpc>
              <a:defRPr/>
            </a:pPr>
            <a:endParaRPr lang="en-IE" sz="1100" b="1" dirty="0">
              <a:effectLst>
                <a:outerShdw blurRad="38100" dist="38100" dir="2700000" algn="tl">
                  <a:srgbClr val="000000">
                    <a:alpha val="43137"/>
                  </a:srgbClr>
                </a:outerShdw>
              </a:effectLst>
              <a:latin typeface="Georgia" pitchFamily="18" charset="0"/>
            </a:endParaRPr>
          </a:p>
          <a:p>
            <a:pPr eaLnBrk="1" hangingPunct="1">
              <a:lnSpc>
                <a:spcPct val="90000"/>
              </a:lnSpc>
              <a:defRPr/>
            </a:pPr>
            <a:r>
              <a:rPr lang="en-IE" sz="2400" b="1" dirty="0">
                <a:effectLst>
                  <a:outerShdw blurRad="38100" dist="38100" dir="2700000" algn="tl">
                    <a:srgbClr val="000000">
                      <a:alpha val="43137"/>
                    </a:srgbClr>
                  </a:outerShdw>
                </a:effectLst>
                <a:latin typeface="Georgia" pitchFamily="18" charset="0"/>
              </a:rPr>
              <a:t>“The concept of growth is a vital factor to consider when evaluating macro-economics due to…” </a:t>
            </a:r>
            <a:endParaRPr lang="en-US" sz="2400" b="1" dirty="0">
              <a:effectLst>
                <a:outerShdw blurRad="38100" dist="38100" dir="2700000" algn="tl">
                  <a:srgbClr val="000000">
                    <a:alpha val="43137"/>
                  </a:srgbClr>
                </a:outerShdw>
              </a:effectLst>
              <a:latin typeface="Georgia" pitchFamily="18" charset="0"/>
            </a:endParaRPr>
          </a:p>
        </p:txBody>
      </p:sp>
      <p:cxnSp>
        <p:nvCxnSpPr>
          <p:cNvPr id="5" name="Straight Connector 4"/>
          <p:cNvCxnSpPr/>
          <p:nvPr/>
        </p:nvCxnSpPr>
        <p:spPr>
          <a:xfrm>
            <a:off x="971550" y="2636838"/>
            <a:ext cx="302418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71550" y="4652963"/>
            <a:ext cx="129698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188640"/>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Answer the Question!</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361962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4294967295"/>
          </p:nvPr>
        </p:nvSpPr>
        <p:spPr>
          <a:xfrm>
            <a:off x="323850" y="1341438"/>
            <a:ext cx="8229600" cy="5183187"/>
          </a:xfrm>
        </p:spPr>
        <p:txBody>
          <a:bodyPr/>
          <a:lstStyle/>
          <a:p>
            <a:pPr eaLnBrk="1" hangingPunct="1"/>
            <a:r>
              <a:rPr lang="en-IE" sz="2600" smtClean="0">
                <a:latin typeface="Georgia" pitchFamily="18" charset="0"/>
              </a:rPr>
              <a:t>Critically evaluate…</a:t>
            </a:r>
          </a:p>
          <a:p>
            <a:pPr lvl="1" eaLnBrk="1" hangingPunct="1"/>
            <a:r>
              <a:rPr lang="en-IE" smtClean="0">
                <a:latin typeface="Georgia" pitchFamily="18" charset="0"/>
              </a:rPr>
              <a:t>Provide reasons, objections, limits and strengths.</a:t>
            </a:r>
          </a:p>
          <a:p>
            <a:pPr eaLnBrk="1" hangingPunct="1"/>
            <a:endParaRPr lang="en-IE" sz="800" smtClean="0">
              <a:latin typeface="Georgia" pitchFamily="18" charset="0"/>
            </a:endParaRPr>
          </a:p>
          <a:p>
            <a:pPr eaLnBrk="1" hangingPunct="1"/>
            <a:r>
              <a:rPr lang="en-IE" sz="2600" smtClean="0">
                <a:latin typeface="Georgia" pitchFamily="18" charset="0"/>
              </a:rPr>
              <a:t>Discuss… </a:t>
            </a:r>
          </a:p>
          <a:p>
            <a:pPr lvl="1" eaLnBrk="1" hangingPunct="1"/>
            <a:r>
              <a:rPr lang="en-IE" smtClean="0">
                <a:latin typeface="Georgia" pitchFamily="18" charset="0"/>
              </a:rPr>
              <a:t>Provide information learned in your lecture and describe the related concepts in greater detail (e.g. through outside reading).</a:t>
            </a:r>
          </a:p>
          <a:p>
            <a:pPr eaLnBrk="1" hangingPunct="1">
              <a:buFont typeface="Wingdings 2" pitchFamily="18" charset="2"/>
              <a:buNone/>
            </a:pPr>
            <a:r>
              <a:rPr lang="en-IE" smtClean="0">
                <a:latin typeface="Georgia" pitchFamily="18" charset="0"/>
              </a:rPr>
              <a:t> </a:t>
            </a:r>
            <a:endParaRPr lang="en-US" smtClean="0">
              <a:latin typeface="Georgia" pitchFamily="18" charset="0"/>
            </a:endParaRPr>
          </a:p>
        </p:txBody>
      </p:sp>
      <p:sp>
        <p:nvSpPr>
          <p:cNvPr id="7" name="Rectangle 6"/>
          <p:cNvSpPr/>
          <p:nvPr/>
        </p:nvSpPr>
        <p:spPr>
          <a:xfrm>
            <a:off x="0" y="4365104"/>
            <a:ext cx="9144000" cy="1754326"/>
          </a:xfrm>
          <a:prstGeom prst="rect">
            <a:avLst/>
          </a:prstGeom>
        </p:spPr>
        <p:txBody>
          <a:bodyPr>
            <a:spAutoFit/>
          </a:bodyPr>
          <a:lstStyle/>
          <a:p>
            <a:pPr algn="ctr">
              <a:defRPr/>
            </a:pPr>
            <a:r>
              <a:rPr lang="en-US" sz="5400" b="1" cap="sm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rPr>
              <a:t>Always Critically Evaluate!!!</a:t>
            </a:r>
          </a:p>
        </p:txBody>
      </p:sp>
      <p:sp>
        <p:nvSpPr>
          <p:cNvPr id="5" name="Rectangle 4"/>
          <p:cNvSpPr/>
          <p:nvPr/>
        </p:nvSpPr>
        <p:spPr>
          <a:xfrm>
            <a:off x="0" y="188640"/>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Answer the Question!</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308979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0">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4294967295"/>
          </p:nvPr>
        </p:nvSpPr>
        <p:spPr>
          <a:xfrm>
            <a:off x="323850" y="1412875"/>
            <a:ext cx="8640763" cy="5832475"/>
          </a:xfrm>
        </p:spPr>
        <p:txBody>
          <a:bodyPr/>
          <a:lstStyle/>
          <a:p>
            <a:pPr marL="381000" indent="-381000">
              <a:lnSpc>
                <a:spcPct val="80000"/>
              </a:lnSpc>
              <a:defRPr/>
            </a:pPr>
            <a:endParaRPr lang="en-IE" sz="2100" dirty="0"/>
          </a:p>
          <a:p>
            <a:pPr marL="381000" indent="-381000">
              <a:lnSpc>
                <a:spcPct val="80000"/>
              </a:lnSpc>
              <a:defRPr/>
            </a:pPr>
            <a:r>
              <a:rPr lang="en-IE" sz="2100" dirty="0">
                <a:effectLst>
                  <a:outerShdw blurRad="38100" dist="38100" dir="2700000" algn="tl">
                    <a:srgbClr val="000000">
                      <a:alpha val="43137"/>
                    </a:srgbClr>
                  </a:outerShdw>
                </a:effectLst>
                <a:latin typeface="Georgia" pitchFamily="18" charset="0"/>
              </a:rPr>
              <a:t>Evaluation is a CT skill that is used in the assessment of propositions and claims, in which we: </a:t>
            </a:r>
          </a:p>
          <a:p>
            <a:pPr marL="381000" indent="-381000">
              <a:lnSpc>
                <a:spcPct val="80000"/>
              </a:lnSpc>
              <a:buFont typeface="Wingdings 2" pitchFamily="18" charset="2"/>
              <a:buNone/>
              <a:defRPr/>
            </a:pPr>
            <a:endParaRPr lang="en-IE" sz="2100" dirty="0">
              <a:effectLst>
                <a:outerShdw blurRad="38100" dist="38100" dir="2700000" algn="tl">
                  <a:srgbClr val="000000">
                    <a:alpha val="43137"/>
                  </a:srgbClr>
                </a:outerShdw>
              </a:effectLst>
              <a:latin typeface="Georgia" pitchFamily="18" charset="0"/>
            </a:endParaRPr>
          </a:p>
          <a:p>
            <a:pPr marL="381000" indent="-381000">
              <a:lnSpc>
                <a:spcPct val="80000"/>
              </a:lnSpc>
              <a:buFont typeface="Wingdings 2" pitchFamily="18" charset="2"/>
              <a:buNone/>
              <a:defRPr/>
            </a:pPr>
            <a:endParaRPr lang="en-IE" sz="2100" dirty="0">
              <a:effectLst>
                <a:outerShdw blurRad="38100" dist="38100" dir="2700000" algn="tl">
                  <a:srgbClr val="000000">
                    <a:alpha val="43137"/>
                  </a:srgbClr>
                </a:outerShdw>
              </a:effectLst>
              <a:latin typeface="Georgia" pitchFamily="18" charset="0"/>
            </a:endParaRPr>
          </a:p>
          <a:p>
            <a:pPr marL="800100" lvl="1" indent="-342900">
              <a:lnSpc>
                <a:spcPct val="80000"/>
              </a:lnSpc>
              <a:buFont typeface="Wingdings" pitchFamily="2" charset="2"/>
              <a:buAutoNum type="arabicPeriod"/>
              <a:defRPr/>
            </a:pPr>
            <a:r>
              <a:rPr lang="en-IE" sz="2200" dirty="0">
                <a:effectLst>
                  <a:outerShdw blurRad="38100" dist="38100" dir="2700000" algn="tl">
                    <a:srgbClr val="000000">
                      <a:alpha val="43137"/>
                    </a:srgbClr>
                  </a:outerShdw>
                </a:effectLst>
                <a:latin typeface="Georgia" pitchFamily="18" charset="0"/>
              </a:rPr>
              <a:t>Assess the </a:t>
            </a:r>
            <a:r>
              <a:rPr lang="en-IE" sz="2200" b="1" dirty="0">
                <a:effectLst>
                  <a:outerShdw blurRad="38100" dist="38100" dir="2700000" algn="tl">
                    <a:srgbClr val="000000">
                      <a:alpha val="43137"/>
                    </a:srgbClr>
                  </a:outerShdw>
                </a:effectLst>
                <a:latin typeface="Georgia" pitchFamily="18" charset="0"/>
              </a:rPr>
              <a:t>credibility</a:t>
            </a:r>
            <a:r>
              <a:rPr lang="en-IE" sz="2200" dirty="0">
                <a:effectLst>
                  <a:outerShdw blurRad="38100" dist="38100" dir="2700000" algn="tl">
                    <a:srgbClr val="000000">
                      <a:alpha val="43137"/>
                    </a:srgbClr>
                  </a:outerShdw>
                </a:effectLst>
                <a:latin typeface="Georgia" pitchFamily="18" charset="0"/>
              </a:rPr>
              <a:t> of arguments</a:t>
            </a:r>
          </a:p>
          <a:p>
            <a:pPr marL="800100" lvl="1" indent="-342900">
              <a:lnSpc>
                <a:spcPct val="80000"/>
              </a:lnSpc>
              <a:buFont typeface="Wingdings" pitchFamily="2" charset="2"/>
              <a:buAutoNum type="arabicPeriod"/>
              <a:defRPr/>
            </a:pPr>
            <a:r>
              <a:rPr lang="en-IE" sz="2200" dirty="0">
                <a:effectLst>
                  <a:outerShdw blurRad="38100" dist="38100" dir="2700000" algn="tl">
                    <a:srgbClr val="000000">
                      <a:alpha val="43137"/>
                    </a:srgbClr>
                  </a:outerShdw>
                </a:effectLst>
                <a:latin typeface="Georgia" pitchFamily="18" charset="0"/>
              </a:rPr>
              <a:t>Assess the </a:t>
            </a:r>
            <a:r>
              <a:rPr lang="en-IE" sz="2200" b="1" dirty="0">
                <a:effectLst>
                  <a:outerShdw blurRad="38100" dist="38100" dir="2700000" algn="tl">
                    <a:srgbClr val="000000">
                      <a:alpha val="43137"/>
                    </a:srgbClr>
                  </a:outerShdw>
                </a:effectLst>
                <a:latin typeface="Georgia" pitchFamily="18" charset="0"/>
              </a:rPr>
              <a:t>relevance</a:t>
            </a:r>
            <a:r>
              <a:rPr lang="en-IE" sz="2200" dirty="0">
                <a:effectLst>
                  <a:outerShdw blurRad="38100" dist="38100" dir="2700000" algn="tl">
                    <a:srgbClr val="000000">
                      <a:alpha val="43137"/>
                    </a:srgbClr>
                  </a:outerShdw>
                </a:effectLst>
                <a:latin typeface="Georgia" pitchFamily="18" charset="0"/>
              </a:rPr>
              <a:t> of arguments</a:t>
            </a:r>
          </a:p>
          <a:p>
            <a:pPr marL="800100" lvl="1" indent="-342900">
              <a:lnSpc>
                <a:spcPct val="80000"/>
              </a:lnSpc>
              <a:buFont typeface="Wingdings" pitchFamily="2" charset="2"/>
              <a:buAutoNum type="arabicPeriod"/>
              <a:defRPr/>
            </a:pPr>
            <a:r>
              <a:rPr lang="en-IE" sz="2200" dirty="0">
                <a:effectLst>
                  <a:outerShdw blurRad="38100" dist="38100" dir="2700000" algn="tl">
                    <a:srgbClr val="000000">
                      <a:alpha val="43137"/>
                    </a:srgbClr>
                  </a:outerShdw>
                </a:effectLst>
                <a:latin typeface="Georgia" pitchFamily="18" charset="0"/>
              </a:rPr>
              <a:t>Assess the </a:t>
            </a:r>
            <a:r>
              <a:rPr lang="en-IE" sz="2200" b="1" dirty="0">
                <a:effectLst>
                  <a:outerShdw blurRad="38100" dist="38100" dir="2700000" algn="tl">
                    <a:srgbClr val="000000">
                      <a:alpha val="43137"/>
                    </a:srgbClr>
                  </a:outerShdw>
                </a:effectLst>
                <a:latin typeface="Georgia" pitchFamily="18" charset="0"/>
              </a:rPr>
              <a:t>logical strength</a:t>
            </a:r>
            <a:r>
              <a:rPr lang="en-IE" sz="2200" dirty="0">
                <a:effectLst>
                  <a:outerShdw blurRad="38100" dist="38100" dir="2700000" algn="tl">
                    <a:srgbClr val="000000">
                      <a:alpha val="43137"/>
                    </a:srgbClr>
                  </a:outerShdw>
                </a:effectLst>
                <a:latin typeface="Georgia" pitchFamily="18" charset="0"/>
              </a:rPr>
              <a:t> of an argument structure</a:t>
            </a:r>
          </a:p>
          <a:p>
            <a:pPr marL="800100" lvl="1" indent="-342900">
              <a:lnSpc>
                <a:spcPct val="80000"/>
              </a:lnSpc>
              <a:buFont typeface="Wingdings" pitchFamily="2" charset="2"/>
              <a:buAutoNum type="arabicPeriod"/>
              <a:defRPr/>
            </a:pPr>
            <a:r>
              <a:rPr lang="en-IE" sz="2200" dirty="0">
                <a:effectLst>
                  <a:outerShdw blurRad="38100" dist="38100" dir="2700000" algn="tl">
                    <a:srgbClr val="000000">
                      <a:alpha val="43137"/>
                    </a:srgbClr>
                  </a:outerShdw>
                </a:effectLst>
                <a:latin typeface="Georgia" pitchFamily="18" charset="0"/>
              </a:rPr>
              <a:t>Assess </a:t>
            </a:r>
            <a:r>
              <a:rPr lang="en-IE" sz="2200">
                <a:effectLst>
                  <a:outerShdw blurRad="38100" dist="38100" dir="2700000" algn="tl">
                    <a:srgbClr val="000000">
                      <a:alpha val="43137"/>
                    </a:srgbClr>
                  </a:outerShdw>
                </a:effectLst>
                <a:latin typeface="Georgia" pitchFamily="18" charset="0"/>
              </a:rPr>
              <a:t>the </a:t>
            </a:r>
            <a:r>
              <a:rPr lang="en-IE" sz="2200" b="1" smtClean="0">
                <a:effectLst>
                  <a:outerShdw blurRad="38100" dist="38100" dir="2700000" algn="tl">
                    <a:srgbClr val="000000">
                      <a:alpha val="43137"/>
                    </a:srgbClr>
                  </a:outerShdw>
                </a:effectLst>
                <a:latin typeface="Georgia" pitchFamily="18" charset="0"/>
              </a:rPr>
              <a:t>balance and bias </a:t>
            </a:r>
            <a:r>
              <a:rPr lang="en-IE" sz="2200" b="1" dirty="0">
                <a:effectLst>
                  <a:outerShdw blurRad="38100" dist="38100" dir="2700000" algn="tl">
                    <a:srgbClr val="000000">
                      <a:alpha val="43137"/>
                    </a:srgbClr>
                  </a:outerShdw>
                </a:effectLst>
                <a:latin typeface="Georgia" pitchFamily="18" charset="0"/>
              </a:rPr>
              <a:t>of evidence</a:t>
            </a:r>
            <a:r>
              <a:rPr lang="en-IE" sz="2200" dirty="0">
                <a:effectLst>
                  <a:outerShdw blurRad="38100" dist="38100" dir="2700000" algn="tl">
                    <a:srgbClr val="000000">
                      <a:alpha val="43137"/>
                    </a:srgbClr>
                  </a:outerShdw>
                </a:effectLst>
                <a:latin typeface="Georgia" pitchFamily="18" charset="0"/>
              </a:rPr>
              <a:t> in the argument</a:t>
            </a:r>
          </a:p>
          <a:p>
            <a:pPr marL="381000" indent="-381000">
              <a:lnSpc>
                <a:spcPct val="80000"/>
              </a:lnSpc>
              <a:defRPr/>
            </a:pPr>
            <a:endParaRPr lang="en-IE" sz="2100" dirty="0">
              <a:effectLst>
                <a:outerShdw blurRad="38100" dist="38100" dir="2700000" algn="tl">
                  <a:srgbClr val="000000">
                    <a:alpha val="43137"/>
                  </a:srgbClr>
                </a:outerShdw>
              </a:effectLst>
              <a:latin typeface="Georgia" pitchFamily="18" charset="0"/>
            </a:endParaRPr>
          </a:p>
          <a:p>
            <a:pPr marL="381000" indent="-381000">
              <a:lnSpc>
                <a:spcPct val="80000"/>
              </a:lnSpc>
              <a:defRPr/>
            </a:pPr>
            <a:r>
              <a:rPr lang="en-IE" sz="2100" dirty="0">
                <a:effectLst>
                  <a:outerShdw blurRad="38100" dist="38100" dir="2700000" algn="tl">
                    <a:srgbClr val="000000">
                      <a:alpha val="43137"/>
                    </a:srgbClr>
                  </a:outerShdw>
                </a:effectLst>
                <a:latin typeface="Georgia" pitchFamily="18" charset="0"/>
              </a:rPr>
              <a:t>During evaluation, our objective is to arrive at some </a:t>
            </a:r>
            <a:r>
              <a:rPr lang="en-IE" sz="2100" dirty="0" smtClean="0">
                <a:effectLst>
                  <a:outerShdw blurRad="38100" dist="38100" dir="2700000" algn="tl">
                    <a:srgbClr val="000000">
                      <a:alpha val="43137"/>
                    </a:srgbClr>
                  </a:outerShdw>
                </a:effectLst>
                <a:latin typeface="Georgia" pitchFamily="18" charset="0"/>
              </a:rPr>
              <a:t>conclusions </a:t>
            </a:r>
            <a:r>
              <a:rPr lang="en-IE" sz="2100" dirty="0">
                <a:effectLst>
                  <a:outerShdw blurRad="38100" dist="38100" dir="2700000" algn="tl">
                    <a:srgbClr val="000000">
                      <a:alpha val="43137"/>
                    </a:srgbClr>
                  </a:outerShdw>
                </a:effectLst>
                <a:latin typeface="Georgia" pitchFamily="18" charset="0"/>
              </a:rPr>
              <a:t>about  the overall strengths and weakness </a:t>
            </a:r>
            <a:r>
              <a:rPr lang="en-IE" sz="2100" dirty="0" smtClean="0">
                <a:effectLst>
                  <a:outerShdw blurRad="38100" dist="38100" dir="2700000" algn="tl">
                    <a:srgbClr val="000000">
                      <a:alpha val="43137"/>
                    </a:srgbClr>
                  </a:outerShdw>
                </a:effectLst>
                <a:latin typeface="Georgia" pitchFamily="18" charset="0"/>
              </a:rPr>
              <a:t>of an </a:t>
            </a:r>
            <a:r>
              <a:rPr lang="en-IE" sz="2100" dirty="0">
                <a:effectLst>
                  <a:outerShdw blurRad="38100" dist="38100" dir="2700000" algn="tl">
                    <a:srgbClr val="000000">
                      <a:alpha val="43137"/>
                    </a:srgbClr>
                  </a:outerShdw>
                </a:effectLst>
                <a:latin typeface="Georgia" pitchFamily="18" charset="0"/>
              </a:rPr>
              <a:t>argument. </a:t>
            </a:r>
          </a:p>
          <a:p>
            <a:pPr marL="381000" indent="-381000">
              <a:lnSpc>
                <a:spcPct val="80000"/>
              </a:lnSpc>
              <a:defRPr/>
            </a:pPr>
            <a:endParaRPr lang="en-IE" sz="2100" dirty="0"/>
          </a:p>
          <a:p>
            <a:pPr marL="381000" indent="-381000">
              <a:lnSpc>
                <a:spcPct val="80000"/>
              </a:lnSpc>
              <a:defRPr/>
            </a:pPr>
            <a:endParaRPr lang="en-IE" sz="1700" dirty="0"/>
          </a:p>
          <a:p>
            <a:pPr marL="381000" indent="-381000">
              <a:lnSpc>
                <a:spcPct val="80000"/>
              </a:lnSpc>
              <a:buFont typeface="Wingdings 2" pitchFamily="18" charset="2"/>
              <a:buNone/>
              <a:defRPr/>
            </a:pPr>
            <a:r>
              <a:rPr lang="en-IE" sz="1000" dirty="0"/>
              <a:t>	</a:t>
            </a:r>
          </a:p>
          <a:p>
            <a:pPr marL="381000" indent="-381000">
              <a:lnSpc>
                <a:spcPct val="80000"/>
              </a:lnSpc>
              <a:defRPr/>
            </a:pPr>
            <a:endParaRPr lang="en-IE" sz="900" dirty="0"/>
          </a:p>
          <a:p>
            <a:pPr marL="381000" indent="-381000">
              <a:lnSpc>
                <a:spcPct val="80000"/>
              </a:lnSpc>
              <a:defRPr/>
            </a:pPr>
            <a:endParaRPr lang="en-IE" sz="900" dirty="0"/>
          </a:p>
        </p:txBody>
      </p:sp>
      <p:sp>
        <p:nvSpPr>
          <p:cNvPr id="4" name="Rectangle 3"/>
          <p:cNvSpPr/>
          <p:nvPr/>
        </p:nvSpPr>
        <p:spPr>
          <a:xfrm>
            <a:off x="0" y="0"/>
            <a:ext cx="9144000" cy="1446550"/>
          </a:xfrm>
          <a:prstGeom prst="rect">
            <a:avLst/>
          </a:prstGeom>
          <a:noFill/>
        </p:spPr>
        <p:txBody>
          <a:bodyPr>
            <a:spAutoFit/>
          </a:bodyPr>
          <a:lstStyle/>
          <a:p>
            <a:pPr algn="ctr" eaLnBrk="0" hangingPunct="0">
              <a:defRPr/>
            </a:pPr>
            <a:r>
              <a:rPr lang="en-US" sz="8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Evaluation</a:t>
            </a:r>
            <a:endParaRPr lang="en-IE" sz="8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56640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916113"/>
            <a:ext cx="8229600" cy="4681537"/>
          </a:xfrm>
        </p:spPr>
        <p:txBody>
          <a:bodyPr/>
          <a:lstStyle/>
          <a:p>
            <a:pPr eaLnBrk="1" hangingPunct="1">
              <a:lnSpc>
                <a:spcPct val="80000"/>
              </a:lnSpc>
            </a:pPr>
            <a:r>
              <a:rPr lang="en-IE" sz="2800" smtClean="0">
                <a:latin typeface="Georgia" pitchFamily="18" charset="0"/>
              </a:rPr>
              <a:t>You weren’t born knowledgeable!</a:t>
            </a:r>
          </a:p>
          <a:p>
            <a:pPr lvl="1" eaLnBrk="1" hangingPunct="1">
              <a:lnSpc>
                <a:spcPct val="80000"/>
              </a:lnSpc>
            </a:pPr>
            <a:r>
              <a:rPr lang="en-IE" sz="2400" smtClean="0">
                <a:latin typeface="Georgia" pitchFamily="18" charset="0"/>
              </a:rPr>
              <a:t>References allow you to use the knowledge of others without plagiarising.</a:t>
            </a:r>
          </a:p>
          <a:p>
            <a:pPr eaLnBrk="1" hangingPunct="1">
              <a:lnSpc>
                <a:spcPct val="80000"/>
              </a:lnSpc>
            </a:pPr>
            <a:endParaRPr lang="en-IE" sz="2800" smtClean="0">
              <a:latin typeface="Georgia" pitchFamily="18" charset="0"/>
            </a:endParaRPr>
          </a:p>
          <a:p>
            <a:pPr eaLnBrk="1" hangingPunct="1">
              <a:lnSpc>
                <a:spcPct val="80000"/>
              </a:lnSpc>
            </a:pPr>
            <a:r>
              <a:rPr lang="en-IE" sz="2800" smtClean="0">
                <a:latin typeface="Georgia" pitchFamily="18" charset="0"/>
              </a:rPr>
              <a:t>References provide you with a source to argue against – a good place to start critically evaluating! </a:t>
            </a:r>
          </a:p>
          <a:p>
            <a:pPr eaLnBrk="1" hangingPunct="1">
              <a:lnSpc>
                <a:spcPct val="80000"/>
              </a:lnSpc>
            </a:pPr>
            <a:endParaRPr lang="en-IE" sz="2800" smtClean="0">
              <a:latin typeface="Georgia" pitchFamily="18" charset="0"/>
            </a:endParaRPr>
          </a:p>
          <a:p>
            <a:pPr eaLnBrk="1" hangingPunct="1">
              <a:lnSpc>
                <a:spcPct val="80000"/>
              </a:lnSpc>
            </a:pPr>
            <a:r>
              <a:rPr lang="en-IE" sz="2800" smtClean="0">
                <a:latin typeface="Georgia" pitchFamily="18" charset="0"/>
              </a:rPr>
              <a:t>References allow you to exhibit the fact that    </a:t>
            </a:r>
            <a:r>
              <a:rPr lang="en-IE" sz="2800" u="sng" smtClean="0">
                <a:latin typeface="Georgia" pitchFamily="18" charset="0"/>
              </a:rPr>
              <a:t>you did the research</a:t>
            </a:r>
            <a:r>
              <a:rPr lang="en-IE" sz="2800" smtClean="0">
                <a:latin typeface="Georgia" pitchFamily="18" charset="0"/>
              </a:rPr>
              <a:t>!</a:t>
            </a:r>
          </a:p>
          <a:p>
            <a:pPr eaLnBrk="1" hangingPunct="1">
              <a:lnSpc>
                <a:spcPct val="80000"/>
              </a:lnSpc>
            </a:pPr>
            <a:endParaRPr lang="en-IE" sz="2800" smtClean="0">
              <a:latin typeface="Georgia" pitchFamily="18" charset="0"/>
            </a:endParaRPr>
          </a:p>
        </p:txBody>
      </p:sp>
      <p:sp>
        <p:nvSpPr>
          <p:cNvPr id="4" name="Rectangle 3"/>
          <p:cNvSpPr/>
          <p:nvPr/>
        </p:nvSpPr>
        <p:spPr>
          <a:xfrm>
            <a:off x="0" y="0"/>
            <a:ext cx="9144000" cy="1446550"/>
          </a:xfrm>
          <a:prstGeom prst="rect">
            <a:avLst/>
          </a:prstGeom>
          <a:noFill/>
        </p:spPr>
        <p:txBody>
          <a:bodyPr>
            <a:spAutoFit/>
          </a:bodyPr>
          <a:lstStyle/>
          <a:p>
            <a:pPr algn="ctr" eaLnBrk="0" hangingPunct="0">
              <a:defRPr/>
            </a:pPr>
            <a:r>
              <a:rPr lang="en-US" sz="44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What are References &amp; Why they are Important?</a:t>
            </a:r>
            <a:endParaRPr lang="en-IE" sz="44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4075277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4294967295"/>
          </p:nvPr>
        </p:nvSpPr>
        <p:spPr>
          <a:xfrm>
            <a:off x="179388" y="1600200"/>
            <a:ext cx="8785225" cy="4525963"/>
          </a:xfrm>
        </p:spPr>
        <p:txBody>
          <a:bodyPr/>
          <a:lstStyle/>
          <a:p>
            <a:pPr eaLnBrk="1" hangingPunct="1"/>
            <a:r>
              <a:rPr lang="en-IE" smtClean="0">
                <a:latin typeface="Georgia" pitchFamily="18" charset="0"/>
              </a:rPr>
              <a:t>There are many referencing styles.</a:t>
            </a:r>
          </a:p>
          <a:p>
            <a:pPr lvl="1" eaLnBrk="1" hangingPunct="1"/>
            <a:r>
              <a:rPr lang="en-IE" smtClean="0">
                <a:latin typeface="Georgia" pitchFamily="18" charset="0"/>
              </a:rPr>
              <a:t>Generally consist of:</a:t>
            </a:r>
          </a:p>
          <a:p>
            <a:pPr lvl="2" eaLnBrk="1" hangingPunct="1"/>
            <a:r>
              <a:rPr lang="en-IE" smtClean="0">
                <a:latin typeface="Georgia" pitchFamily="18" charset="0"/>
              </a:rPr>
              <a:t>Author, Year, Title, Place and Publisher (Book)</a:t>
            </a:r>
          </a:p>
          <a:p>
            <a:pPr lvl="2" eaLnBrk="1" hangingPunct="1"/>
            <a:r>
              <a:rPr lang="en-IE" smtClean="0">
                <a:latin typeface="Georgia" pitchFamily="18" charset="0"/>
              </a:rPr>
              <a:t>Author, Year, Title, Publication, Vol./Iss. and Pages (Journal)</a:t>
            </a:r>
          </a:p>
          <a:p>
            <a:pPr lvl="2" eaLnBrk="1" hangingPunct="1">
              <a:buFont typeface="Arial" charset="0"/>
              <a:buNone/>
            </a:pPr>
            <a:endParaRPr lang="en-IE" smtClean="0">
              <a:latin typeface="Georgia" pitchFamily="18" charset="0"/>
            </a:endParaRPr>
          </a:p>
          <a:p>
            <a:pPr eaLnBrk="1" hangingPunct="1"/>
            <a:r>
              <a:rPr lang="en-IE" smtClean="0">
                <a:latin typeface="Georgia" pitchFamily="18" charset="0"/>
              </a:rPr>
              <a:t>Referencing within the text: (Surname[s], Year)</a:t>
            </a:r>
          </a:p>
          <a:p>
            <a:pPr eaLnBrk="1" hangingPunct="1"/>
            <a:endParaRPr lang="en-US" smtClean="0">
              <a:latin typeface="Georgia" pitchFamily="18" charset="0"/>
            </a:endParaRPr>
          </a:p>
        </p:txBody>
      </p:sp>
      <p:sp>
        <p:nvSpPr>
          <p:cNvPr id="5" name="Rectangle 4"/>
          <p:cNvSpPr/>
          <p:nvPr/>
        </p:nvSpPr>
        <p:spPr>
          <a:xfrm>
            <a:off x="0" y="260648"/>
            <a:ext cx="9144000" cy="769441"/>
          </a:xfrm>
          <a:prstGeom prst="rect">
            <a:avLst/>
          </a:prstGeom>
          <a:noFill/>
        </p:spPr>
        <p:txBody>
          <a:bodyPr>
            <a:spAutoFit/>
          </a:bodyPr>
          <a:lstStyle/>
          <a:p>
            <a:pPr algn="ctr" eaLnBrk="0" hangingPunct="0">
              <a:defRPr/>
            </a:pPr>
            <a:r>
              <a:rPr lang="en-US" sz="44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References</a:t>
            </a:r>
            <a:endParaRPr lang="en-IE" sz="44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6" name="Rectangle 5"/>
          <p:cNvSpPr/>
          <p:nvPr/>
        </p:nvSpPr>
        <p:spPr>
          <a:xfrm>
            <a:off x="0" y="5157192"/>
            <a:ext cx="9144000" cy="769441"/>
          </a:xfrm>
          <a:prstGeom prst="rect">
            <a:avLst/>
          </a:prstGeom>
          <a:noFill/>
        </p:spPr>
        <p:txBody>
          <a:bodyPr>
            <a:spAutoFit/>
          </a:bodyPr>
          <a:lstStyle/>
          <a:p>
            <a:pPr algn="ctr" eaLnBrk="0" hangingPunct="0">
              <a:defRPr/>
            </a:pPr>
            <a:r>
              <a:rPr lang="en-US" sz="44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REMAIN CONSISTENT!!!</a:t>
            </a:r>
            <a:endParaRPr lang="en-IE" sz="44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35976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4294967295"/>
          </p:nvPr>
        </p:nvSpPr>
        <p:spPr>
          <a:xfrm>
            <a:off x="0" y="1052513"/>
            <a:ext cx="8893175" cy="4598987"/>
          </a:xfrm>
        </p:spPr>
        <p:txBody>
          <a:bodyPr/>
          <a:lstStyle/>
          <a:p>
            <a:pPr eaLnBrk="1" hangingPunct="1"/>
            <a:r>
              <a:rPr lang="en-IE" sz="2800" smtClean="0">
                <a:latin typeface="Georgia" pitchFamily="18" charset="0"/>
              </a:rPr>
              <a:t>After you have inferred a logical conclusion, you will want to explain and present it clearly.</a:t>
            </a:r>
          </a:p>
          <a:p>
            <a:pPr eaLnBrk="1" hangingPunct="1"/>
            <a:endParaRPr lang="en-IE" sz="1200" smtClean="0">
              <a:latin typeface="Georgia" pitchFamily="18" charset="0"/>
            </a:endParaRPr>
          </a:p>
          <a:p>
            <a:pPr eaLnBrk="1" hangingPunct="1"/>
            <a:r>
              <a:rPr lang="en-IE" sz="2800" smtClean="0"/>
              <a:t>Txt  tlk  isnt  gr8  4  SAs or T-sez</a:t>
            </a:r>
          </a:p>
          <a:p>
            <a:pPr eaLnBrk="1" hangingPunct="1"/>
            <a:endParaRPr lang="en-US" sz="1200" smtClean="0">
              <a:latin typeface="Georgia" pitchFamily="18" charset="0"/>
            </a:endParaRPr>
          </a:p>
          <a:p>
            <a:pPr eaLnBrk="1" hangingPunct="1"/>
            <a:r>
              <a:rPr lang="en-IE" sz="2800" i="1" smtClean="0">
                <a:latin typeface="Georgia" pitchFamily="18" charset="0"/>
              </a:rPr>
              <a:t>Write as if your Granny was reading.</a:t>
            </a:r>
          </a:p>
          <a:p>
            <a:pPr eaLnBrk="1" hangingPunct="1">
              <a:lnSpc>
                <a:spcPct val="80000"/>
              </a:lnSpc>
            </a:pPr>
            <a:endParaRPr lang="en-IE" sz="1200" smtClean="0">
              <a:latin typeface="Georgia" pitchFamily="18" charset="0"/>
            </a:endParaRPr>
          </a:p>
          <a:p>
            <a:pPr eaLnBrk="1" hangingPunct="1">
              <a:lnSpc>
                <a:spcPct val="80000"/>
              </a:lnSpc>
            </a:pPr>
            <a:r>
              <a:rPr lang="en-IE" sz="2800" smtClean="0">
                <a:latin typeface="Georgia" pitchFamily="18" charset="0"/>
              </a:rPr>
              <a:t>Use Headings and Sub-Headings </a:t>
            </a:r>
          </a:p>
          <a:p>
            <a:pPr lvl="1" eaLnBrk="1" hangingPunct="1">
              <a:lnSpc>
                <a:spcPct val="80000"/>
              </a:lnSpc>
            </a:pPr>
            <a:r>
              <a:rPr lang="en-IE" sz="2400" smtClean="0">
                <a:latin typeface="Georgia" pitchFamily="18" charset="0"/>
              </a:rPr>
              <a:t>Shows the reader that you have a structure </a:t>
            </a:r>
            <a:r>
              <a:rPr lang="en-IE" sz="2400" i="1" smtClean="0">
                <a:latin typeface="Georgia" pitchFamily="18" charset="0"/>
              </a:rPr>
              <a:t>and</a:t>
            </a:r>
            <a:r>
              <a:rPr lang="en-IE" sz="2400" smtClean="0">
                <a:latin typeface="Georgia" pitchFamily="18" charset="0"/>
              </a:rPr>
              <a:t> that your understanding of the topic is organised.</a:t>
            </a:r>
          </a:p>
          <a:p>
            <a:pPr eaLnBrk="1" hangingPunct="1"/>
            <a:endParaRPr lang="en-IE" sz="1200" i="1" smtClean="0">
              <a:latin typeface="Georgia" pitchFamily="18" charset="0"/>
            </a:endParaRPr>
          </a:p>
          <a:p>
            <a:pPr eaLnBrk="1" hangingPunct="1">
              <a:lnSpc>
                <a:spcPct val="80000"/>
              </a:lnSpc>
            </a:pPr>
            <a:r>
              <a:rPr lang="en-IE" sz="2800" smtClean="0">
                <a:latin typeface="Georgia" pitchFamily="18" charset="0"/>
              </a:rPr>
              <a:t>This is the 21</a:t>
            </a:r>
            <a:r>
              <a:rPr lang="en-IE" sz="2800" baseline="30000" smtClean="0">
                <a:latin typeface="Georgia" pitchFamily="18" charset="0"/>
              </a:rPr>
              <a:t>st</a:t>
            </a:r>
            <a:r>
              <a:rPr lang="en-IE" sz="2800" smtClean="0">
                <a:latin typeface="Georgia" pitchFamily="18" charset="0"/>
              </a:rPr>
              <a:t> Century</a:t>
            </a:r>
          </a:p>
          <a:p>
            <a:pPr lvl="1" eaLnBrk="1" hangingPunct="1">
              <a:lnSpc>
                <a:spcPct val="80000"/>
              </a:lnSpc>
            </a:pPr>
            <a:r>
              <a:rPr lang="en-IE" sz="2300" smtClean="0">
                <a:latin typeface="Georgia" pitchFamily="18" charset="0"/>
              </a:rPr>
              <a:t>Type and Print</a:t>
            </a:r>
          </a:p>
          <a:p>
            <a:pPr lvl="1" eaLnBrk="1" hangingPunct="1">
              <a:lnSpc>
                <a:spcPct val="80000"/>
              </a:lnSpc>
            </a:pPr>
            <a:r>
              <a:rPr lang="en-IE" sz="2300" smtClean="0">
                <a:latin typeface="Georgia" pitchFamily="18" charset="0"/>
              </a:rPr>
              <a:t>Black ink</a:t>
            </a:r>
          </a:p>
          <a:p>
            <a:pPr lvl="1" eaLnBrk="1" hangingPunct="1">
              <a:lnSpc>
                <a:spcPct val="80000"/>
              </a:lnSpc>
            </a:pPr>
            <a:r>
              <a:rPr lang="en-IE" sz="2300" smtClean="0">
                <a:latin typeface="Georgia" pitchFamily="18" charset="0"/>
              </a:rPr>
              <a:t>Times New Roman </a:t>
            </a:r>
          </a:p>
          <a:p>
            <a:pPr lvl="1" eaLnBrk="1" hangingPunct="1">
              <a:lnSpc>
                <a:spcPct val="80000"/>
              </a:lnSpc>
            </a:pPr>
            <a:r>
              <a:rPr lang="en-IE" sz="2300" smtClean="0">
                <a:latin typeface="Georgia" pitchFamily="18" charset="0"/>
              </a:rPr>
              <a:t>Size 12 font </a:t>
            </a:r>
          </a:p>
          <a:p>
            <a:pPr eaLnBrk="1" hangingPunct="1">
              <a:lnSpc>
                <a:spcPct val="80000"/>
              </a:lnSpc>
            </a:pPr>
            <a:endParaRPr lang="en-IE" sz="2800" smtClean="0">
              <a:latin typeface="Georgia" pitchFamily="18" charset="0"/>
            </a:endParaRPr>
          </a:p>
          <a:p>
            <a:pPr eaLnBrk="1" hangingPunct="1">
              <a:lnSpc>
                <a:spcPct val="80000"/>
              </a:lnSpc>
            </a:pPr>
            <a:endParaRPr lang="en-IE" sz="2800" smtClean="0">
              <a:latin typeface="Georgia" pitchFamily="18" charset="0"/>
            </a:endParaRPr>
          </a:p>
          <a:p>
            <a:pPr lvl="1" eaLnBrk="1" hangingPunct="1">
              <a:lnSpc>
                <a:spcPct val="80000"/>
              </a:lnSpc>
              <a:buFont typeface="Wingdings 2" pitchFamily="18" charset="2"/>
              <a:buNone/>
            </a:pPr>
            <a:endParaRPr lang="en-IE" sz="2400" smtClean="0">
              <a:latin typeface="Georgia" pitchFamily="18" charset="0"/>
            </a:endParaRPr>
          </a:p>
          <a:p>
            <a:pPr eaLnBrk="1" hangingPunct="1"/>
            <a:endParaRPr lang="en-IE" i="1" smtClean="0">
              <a:latin typeface="Georgia" pitchFamily="18" charset="0"/>
            </a:endParaRPr>
          </a:p>
          <a:p>
            <a:pPr eaLnBrk="1" hangingPunct="1"/>
            <a:endParaRPr lang="en-US" smtClean="0">
              <a:latin typeface="Georgia" pitchFamily="18" charset="0"/>
            </a:endParaRPr>
          </a:p>
        </p:txBody>
      </p:sp>
      <p:sp>
        <p:nvSpPr>
          <p:cNvPr id="4" name="Rectangle 3"/>
          <p:cNvSpPr/>
          <p:nvPr/>
        </p:nvSpPr>
        <p:spPr>
          <a:xfrm>
            <a:off x="0" y="0"/>
            <a:ext cx="9144000" cy="923330"/>
          </a:xfrm>
          <a:prstGeom prst="rect">
            <a:avLst/>
          </a:prstGeom>
          <a:noFill/>
        </p:spPr>
        <p:txBody>
          <a:bodyPr>
            <a:spAutoFit/>
          </a:bodyPr>
          <a:lstStyle/>
          <a:p>
            <a:pPr algn="ctr" eaLnBrk="0" hangingPunct="0">
              <a:defRPr/>
            </a:pPr>
            <a:r>
              <a:rPr lang="en-US" sz="54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Clarity &amp; Presentation</a:t>
            </a:r>
            <a:endParaRPr lang="en-IE" sz="54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6" name="Rectangle 5"/>
          <p:cNvSpPr/>
          <p:nvPr/>
        </p:nvSpPr>
        <p:spPr>
          <a:xfrm>
            <a:off x="4427984" y="5157192"/>
            <a:ext cx="4158511" cy="1323439"/>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rPr>
              <a:t>Unless Directed</a:t>
            </a:r>
          </a:p>
          <a:p>
            <a:pPr algn="ctr">
              <a:defRPr/>
            </a:pP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rPr>
              <a:t>Otherwise!</a:t>
            </a:r>
          </a:p>
        </p:txBody>
      </p:sp>
    </p:spTree>
    <p:extLst>
      <p:ext uri="{BB962C8B-B14F-4D97-AF65-F5344CB8AC3E}">
        <p14:creationId xmlns:p14="http://schemas.microsoft.com/office/powerpoint/2010/main" val="372114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1">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531">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531">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531">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34"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 from="(-#ppt_w/2)" to="(#ppt_x)" calcmode="lin" valueType="num">
                                      <p:cBhvr>
                                        <p:cTn id="43" dur="600" fill="hold">
                                          <p:stCondLst>
                                            <p:cond delay="0"/>
                                          </p:stCondLst>
                                        </p:cTn>
                                        <p:tgtEl>
                                          <p:spTgt spid="6"/>
                                        </p:tgtEl>
                                        <p:attrNameLst>
                                          <p:attrName>ppt_x</p:attrName>
                                        </p:attrNameLst>
                                      </p:cBhvr>
                                    </p:anim>
                                    <p:anim from="0" to="-1.0" calcmode="lin" valueType="num">
                                      <p:cBhvr>
                                        <p:cTn id="44" dur="200" decel="50000" autoRev="1" fill="hold">
                                          <p:stCondLst>
                                            <p:cond delay="600"/>
                                          </p:stCondLst>
                                        </p:cTn>
                                        <p:tgtEl>
                                          <p:spTgt spid="6"/>
                                        </p:tgtEl>
                                        <p:attrNameLst>
                                          <p:attrName>xshear</p:attrName>
                                        </p:attrNameLst>
                                      </p:cBhvr>
                                    </p:anim>
                                    <p:animScale>
                                      <p:cBhvr>
                                        <p:cTn id="45" dur="200" decel="100000" autoRev="1" fill="hold">
                                          <p:stCondLst>
                                            <p:cond delay="600"/>
                                          </p:stCondLst>
                                        </p:cTn>
                                        <p:tgtEl>
                                          <p:spTgt spid="6"/>
                                        </p:tgtEl>
                                      </p:cBhvr>
                                      <p:from x="100000" y="100000"/>
                                      <p:to x="80000" y="100000"/>
                                    </p:animScale>
                                    <p:anim by="(#ppt_h/3+#ppt_w*0.1)" calcmode="lin" valueType="num">
                                      <p:cBhvr additive="sum">
                                        <p:cTn id="46"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30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IE"/>
          </a:p>
        </p:txBody>
      </p:sp>
      <p:sp>
        <p:nvSpPr>
          <p:cNvPr id="7" name="Oval 6"/>
          <p:cNvSpPr/>
          <p:nvPr/>
        </p:nvSpPr>
        <p:spPr>
          <a:xfrm>
            <a:off x="4067175" y="-387350"/>
            <a:ext cx="4681538" cy="7777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IE"/>
          </a:p>
        </p:txBody>
      </p:sp>
      <p:sp>
        <p:nvSpPr>
          <p:cNvPr id="16" name="Rectangle 15"/>
          <p:cNvSpPr/>
          <p:nvPr/>
        </p:nvSpPr>
        <p:spPr>
          <a:xfrm>
            <a:off x="251520" y="404664"/>
            <a:ext cx="8892480" cy="83099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en-US" sz="4800" b="1" i="1" cap="small" spc="50" dirty="0">
                <a:ln w="11430"/>
                <a:solidFill>
                  <a:srgbClr val="C00000"/>
                </a:solidFill>
                <a:effectLst>
                  <a:outerShdw blurRad="76200" dist="50800" dir="5400000" algn="tl" rotWithShape="0">
                    <a:srgbClr val="000000">
                      <a:alpha val="65000"/>
                    </a:srgbClr>
                  </a:outerShdw>
                </a:effectLst>
                <a:cs typeface="Arial" charset="0"/>
              </a:rPr>
              <a:t>Avoid Glorious Bullshit!</a:t>
            </a:r>
          </a:p>
        </p:txBody>
      </p:sp>
      <p:sp>
        <p:nvSpPr>
          <p:cNvPr id="11" name="Content Placeholder 2"/>
          <p:cNvSpPr txBox="1">
            <a:spLocks/>
          </p:cNvSpPr>
          <p:nvPr/>
        </p:nvSpPr>
        <p:spPr bwMode="auto">
          <a:xfrm>
            <a:off x="0" y="476250"/>
            <a:ext cx="8569325" cy="6381750"/>
          </a:xfrm>
          <a:prstGeom prst="rect">
            <a:avLst/>
          </a:prstGeom>
          <a:noFill/>
          <a:ln w="9525">
            <a:noFill/>
            <a:miter lim="800000"/>
            <a:headEnd/>
            <a:tailEnd/>
          </a:ln>
        </p:spPr>
        <p:txBody>
          <a:bodyPr/>
          <a:lstStyle/>
          <a:p>
            <a:pPr marL="419100" indent="-382588">
              <a:spcBef>
                <a:spcPct val="20000"/>
              </a:spcBef>
              <a:buClr>
                <a:schemeClr val="accent1"/>
              </a:buClr>
              <a:buSzPct val="80000"/>
              <a:buFont typeface="Wingdings 2" pitchFamily="18" charset="2"/>
              <a:buChar char=""/>
              <a:defRPr/>
            </a:pPr>
            <a:endParaRPr lang="en-IE" sz="400" kern="0" dirty="0">
              <a:solidFill>
                <a:schemeClr val="tx2">
                  <a:lumMod val="10000"/>
                </a:schemeClr>
              </a:solidFill>
              <a:latin typeface="Georgia" pitchFamily="18" charset="0"/>
            </a:endParaRPr>
          </a:p>
          <a:p>
            <a:pPr marL="419100" indent="-382588">
              <a:spcBef>
                <a:spcPct val="20000"/>
              </a:spcBef>
              <a:buClr>
                <a:schemeClr val="accent1"/>
              </a:buClr>
              <a:buSzPct val="80000"/>
              <a:defRPr/>
            </a:pPr>
            <a:r>
              <a:rPr lang="en-IE" sz="3000" b="1" kern="0" dirty="0">
                <a:solidFill>
                  <a:schemeClr val="tx2">
                    <a:lumMod val="10000"/>
                  </a:schemeClr>
                </a:solidFill>
                <a:latin typeface="Georgia" pitchFamily="18" charset="0"/>
              </a:rPr>
              <a:t> </a:t>
            </a:r>
          </a:p>
          <a:p>
            <a:pPr marL="722313" lvl="1" indent="-273050">
              <a:spcBef>
                <a:spcPct val="20000"/>
              </a:spcBef>
              <a:buClr>
                <a:schemeClr val="accent1"/>
              </a:buClr>
              <a:buSzPct val="90000"/>
              <a:buFont typeface="Wingdings 2" pitchFamily="18" charset="2"/>
              <a:buChar char=""/>
              <a:defRPr/>
            </a:pPr>
            <a:r>
              <a:rPr lang="en-IE" altLang="ko-KR" sz="2600" kern="0" dirty="0">
                <a:solidFill>
                  <a:schemeClr val="tx2">
                    <a:lumMod val="10000"/>
                  </a:schemeClr>
                </a:solidFill>
                <a:latin typeface="Georgia" pitchFamily="18" charset="0"/>
                <a:ea typeface="굴림" charset="-127"/>
              </a:rPr>
              <a:t>Remove unnecessary words.  </a:t>
            </a:r>
          </a:p>
          <a:p>
            <a:pPr marL="722313" lvl="1" indent="-273050">
              <a:spcBef>
                <a:spcPct val="20000"/>
              </a:spcBef>
              <a:buClr>
                <a:schemeClr val="accent1"/>
              </a:buClr>
              <a:buSzPct val="90000"/>
              <a:buFont typeface="Wingdings 2" pitchFamily="18" charset="2"/>
              <a:buChar char=""/>
              <a:defRPr/>
            </a:pPr>
            <a:r>
              <a:rPr lang="en-IE" altLang="ko-KR" sz="2600" kern="0" dirty="0">
                <a:solidFill>
                  <a:schemeClr val="tx2">
                    <a:lumMod val="10000"/>
                  </a:schemeClr>
                </a:solidFill>
                <a:latin typeface="Georgia" pitchFamily="18" charset="0"/>
                <a:ea typeface="굴림" charset="-127"/>
              </a:rPr>
              <a:t>Re-evaluate words that end in ‘</a:t>
            </a:r>
            <a:r>
              <a:rPr lang="en-IE" altLang="ko-KR" sz="2600" kern="0" dirty="0" err="1">
                <a:solidFill>
                  <a:schemeClr val="tx2">
                    <a:lumMod val="10000"/>
                  </a:schemeClr>
                </a:solidFill>
                <a:latin typeface="Georgia" pitchFamily="18" charset="0"/>
                <a:ea typeface="굴림" charset="-127"/>
              </a:rPr>
              <a:t>ly</a:t>
            </a:r>
            <a:r>
              <a:rPr lang="en-IE" altLang="ko-KR" sz="2600" kern="0" dirty="0">
                <a:solidFill>
                  <a:schemeClr val="tx2">
                    <a:lumMod val="10000"/>
                  </a:schemeClr>
                </a:solidFill>
                <a:latin typeface="Georgia" pitchFamily="18" charset="0"/>
                <a:ea typeface="굴림" charset="-127"/>
              </a:rPr>
              <a:t>’.</a:t>
            </a:r>
          </a:p>
          <a:p>
            <a:pPr marL="722313" lvl="1" indent="-273050" eaLnBrk="0" hangingPunct="0">
              <a:spcBef>
                <a:spcPct val="20000"/>
              </a:spcBef>
              <a:buClr>
                <a:schemeClr val="accent1"/>
              </a:buClr>
              <a:buSzPct val="90000"/>
              <a:buFont typeface="Wingdings 2" pitchFamily="18" charset="2"/>
              <a:buNone/>
              <a:defRPr/>
            </a:pPr>
            <a:endParaRPr lang="en-IE" altLang="ko-KR" sz="1000" b="1" kern="0" dirty="0">
              <a:solidFill>
                <a:schemeClr val="tx2">
                  <a:lumMod val="10000"/>
                </a:schemeClr>
              </a:solidFill>
              <a:latin typeface="Georgia" pitchFamily="18" charset="0"/>
              <a:ea typeface="굴림" charset="-127"/>
            </a:endParaRPr>
          </a:p>
          <a:p>
            <a:pPr marL="722313" lvl="1" indent="-273050" eaLnBrk="0" hangingPunct="0">
              <a:spcBef>
                <a:spcPct val="20000"/>
              </a:spcBef>
              <a:buClr>
                <a:schemeClr val="accent1"/>
              </a:buClr>
              <a:buSzPct val="90000"/>
              <a:buFont typeface="Wingdings 2" pitchFamily="18" charset="2"/>
              <a:buNone/>
              <a:defRPr/>
            </a:pPr>
            <a:r>
              <a:rPr lang="en-IE" altLang="ko-KR" sz="3200" b="1" kern="0" cap="small" dirty="0">
                <a:solidFill>
                  <a:schemeClr val="bg1">
                    <a:lumMod val="50000"/>
                  </a:schemeClr>
                </a:solidFill>
                <a:effectLst>
                  <a:outerShdw blurRad="38100" dist="38100" dir="2700000" algn="tl">
                    <a:srgbClr val="000000">
                      <a:alpha val="43137"/>
                    </a:srgbClr>
                  </a:outerShdw>
                </a:effectLst>
                <a:latin typeface="Georgia" pitchFamily="18" charset="0"/>
                <a:ea typeface="굴림" charset="-127"/>
              </a:rPr>
              <a:t>R</a:t>
            </a:r>
            <a:r>
              <a:rPr lang="en-IE" altLang="ko-KR" sz="3200" b="1" kern="0" cap="small" dirty="0" err="1">
                <a:solidFill>
                  <a:schemeClr val="bg1">
                    <a:lumMod val="50000"/>
                  </a:schemeClr>
                </a:solidFill>
                <a:effectLst>
                  <a:outerShdw blurRad="38100" dist="38100" dir="2700000" algn="tl">
                    <a:srgbClr val="000000">
                      <a:alpha val="43137"/>
                    </a:srgbClr>
                  </a:outerShdw>
                </a:effectLst>
                <a:latin typeface="Georgia" pitchFamily="18" charset="0"/>
                <a:ea typeface="굴림" charset="-127"/>
              </a:rPr>
              <a:t>emove</a:t>
            </a:r>
            <a:r>
              <a:rPr lang="en-IE" altLang="ko-KR" sz="3200" b="1" kern="0" cap="small" dirty="0">
                <a:solidFill>
                  <a:schemeClr val="bg1">
                    <a:lumMod val="50000"/>
                  </a:schemeClr>
                </a:solidFill>
                <a:effectLst>
                  <a:outerShdw blurRad="38100" dist="38100" dir="2700000" algn="tl">
                    <a:srgbClr val="000000">
                      <a:alpha val="43137"/>
                    </a:srgbClr>
                  </a:outerShdw>
                </a:effectLst>
                <a:latin typeface="Georgia" pitchFamily="18" charset="0"/>
                <a:ea typeface="굴림" charset="-127"/>
              </a:rPr>
              <a:t> Unnecessary Verbiage </a:t>
            </a:r>
          </a:p>
          <a:p>
            <a:pPr marL="722313" lvl="1" indent="-273050" eaLnBrk="0" hangingPunct="0">
              <a:spcBef>
                <a:spcPct val="20000"/>
              </a:spcBef>
              <a:buClr>
                <a:schemeClr val="accent1"/>
              </a:buClr>
              <a:buSzPct val="90000"/>
              <a:buFont typeface="Wingdings 2" pitchFamily="18" charset="2"/>
              <a:buChar char=""/>
              <a:defRPr/>
            </a:pPr>
            <a:r>
              <a:rPr lang="en-IE" altLang="ko-KR" sz="1700" kern="0" dirty="0">
                <a:solidFill>
                  <a:schemeClr val="tx2">
                    <a:lumMod val="10000"/>
                  </a:schemeClr>
                </a:solidFill>
                <a:latin typeface="Georgia" pitchFamily="18" charset="0"/>
                <a:ea typeface="굴림" charset="-127"/>
              </a:rPr>
              <a:t>The question as to whether			</a:t>
            </a:r>
            <a:r>
              <a:rPr lang="en-IE" altLang="ko-KR" sz="1700" kern="0" dirty="0" err="1">
                <a:solidFill>
                  <a:schemeClr val="tx2">
                    <a:lumMod val="10000"/>
                  </a:schemeClr>
                </a:solidFill>
                <a:latin typeface="Georgia" pitchFamily="18" charset="0"/>
                <a:ea typeface="굴림" charset="-127"/>
              </a:rPr>
              <a:t>whether</a:t>
            </a:r>
            <a:endParaRPr lang="en-IE" altLang="ko-KR" sz="1700" kern="0" dirty="0">
              <a:solidFill>
                <a:schemeClr val="tx2">
                  <a:lumMod val="10000"/>
                </a:schemeClr>
              </a:solidFill>
              <a:latin typeface="Georgia" pitchFamily="18" charset="0"/>
              <a:ea typeface="굴림" charset="-127"/>
            </a:endParaRPr>
          </a:p>
          <a:p>
            <a:pPr marL="722313" lvl="1" indent="-273050" eaLnBrk="0" hangingPunct="0">
              <a:spcBef>
                <a:spcPct val="20000"/>
              </a:spcBef>
              <a:buClr>
                <a:schemeClr val="accent1"/>
              </a:buClr>
              <a:buSzPct val="90000"/>
              <a:buFont typeface="Wingdings 2" pitchFamily="18" charset="2"/>
              <a:buChar char=""/>
              <a:defRPr/>
            </a:pPr>
            <a:r>
              <a:rPr lang="en-IE" altLang="ko-KR" sz="1700" kern="0" dirty="0">
                <a:solidFill>
                  <a:schemeClr val="tx2">
                    <a:lumMod val="10000"/>
                  </a:schemeClr>
                </a:solidFill>
                <a:latin typeface="Georgia" pitchFamily="18" charset="0"/>
                <a:ea typeface="굴림" charset="-127"/>
              </a:rPr>
              <a:t>There is no doubt that			no doubt</a:t>
            </a:r>
          </a:p>
          <a:p>
            <a:pPr marL="722313" lvl="1" indent="-273050" eaLnBrk="0" hangingPunct="0">
              <a:spcBef>
                <a:spcPct val="20000"/>
              </a:spcBef>
              <a:buClr>
                <a:schemeClr val="accent1"/>
              </a:buClr>
              <a:buSzPct val="90000"/>
              <a:buFont typeface="Wingdings 2" pitchFamily="18" charset="2"/>
              <a:buChar char=""/>
              <a:defRPr/>
            </a:pPr>
            <a:r>
              <a:rPr lang="en-IE" altLang="ko-KR" sz="1700" kern="0" dirty="0">
                <a:solidFill>
                  <a:schemeClr val="tx2">
                    <a:lumMod val="10000"/>
                  </a:schemeClr>
                </a:solidFill>
                <a:latin typeface="Georgia" pitchFamily="18" charset="0"/>
                <a:ea typeface="굴림" charset="-127"/>
              </a:rPr>
              <a:t>He is a man who				he</a:t>
            </a:r>
          </a:p>
          <a:p>
            <a:pPr marL="722313" lvl="1" indent="-273050" eaLnBrk="0" hangingPunct="0">
              <a:spcBef>
                <a:spcPct val="20000"/>
              </a:spcBef>
              <a:buClr>
                <a:schemeClr val="accent1"/>
              </a:buClr>
              <a:buSzPct val="90000"/>
              <a:buFont typeface="Wingdings 2" pitchFamily="18" charset="2"/>
              <a:buChar char=""/>
              <a:defRPr/>
            </a:pPr>
            <a:r>
              <a:rPr lang="en-IE" altLang="ko-KR" sz="1700" kern="0" dirty="0">
                <a:solidFill>
                  <a:schemeClr val="tx2">
                    <a:lumMod val="10000"/>
                  </a:schemeClr>
                </a:solidFill>
                <a:latin typeface="Georgia" pitchFamily="18" charset="0"/>
                <a:ea typeface="굴림" charset="-127"/>
              </a:rPr>
              <a:t>This is a subject that			                  this subject</a:t>
            </a:r>
          </a:p>
          <a:p>
            <a:pPr marL="722313" lvl="1" indent="-273050" eaLnBrk="0" hangingPunct="0">
              <a:spcBef>
                <a:spcPct val="20000"/>
              </a:spcBef>
              <a:buClr>
                <a:schemeClr val="accent1"/>
              </a:buClr>
              <a:buSzPct val="90000"/>
              <a:buFont typeface="Wingdings 2" pitchFamily="18" charset="2"/>
              <a:buChar char=""/>
              <a:defRPr/>
            </a:pPr>
            <a:r>
              <a:rPr lang="en-IE" altLang="ko-KR" sz="1700" kern="0" dirty="0">
                <a:solidFill>
                  <a:schemeClr val="tx2">
                    <a:lumMod val="10000"/>
                  </a:schemeClr>
                </a:solidFill>
                <a:latin typeface="Georgia" pitchFamily="18" charset="0"/>
                <a:ea typeface="굴림" charset="-127"/>
              </a:rPr>
              <a:t>His story is a strange one			His story is strange.</a:t>
            </a:r>
            <a:endParaRPr lang="en-IE" sz="1700" kern="0" dirty="0">
              <a:solidFill>
                <a:schemeClr val="tx2">
                  <a:lumMod val="10000"/>
                </a:schemeClr>
              </a:solidFill>
              <a:latin typeface="Georgia" pitchFamily="18" charset="0"/>
            </a:endParaRPr>
          </a:p>
          <a:p>
            <a:pPr marL="419100" indent="-382588">
              <a:spcBef>
                <a:spcPct val="20000"/>
              </a:spcBef>
              <a:buClr>
                <a:schemeClr val="accent1"/>
              </a:buClr>
              <a:buSzPct val="80000"/>
              <a:buFont typeface="Wingdings 2" pitchFamily="18" charset="2"/>
              <a:buChar char=""/>
              <a:defRPr/>
            </a:pPr>
            <a:endParaRPr lang="en-IE" sz="400" kern="0" dirty="0">
              <a:solidFill>
                <a:schemeClr val="tx2">
                  <a:lumMod val="10000"/>
                </a:schemeClr>
              </a:solidFill>
              <a:latin typeface="Georgia" pitchFamily="18" charset="0"/>
            </a:endParaRPr>
          </a:p>
          <a:p>
            <a:pPr marL="419100" indent="-382588">
              <a:spcBef>
                <a:spcPct val="20000"/>
              </a:spcBef>
              <a:buClr>
                <a:schemeClr val="accent1"/>
              </a:buClr>
              <a:buSzPct val="80000"/>
              <a:buFont typeface="Wingdings 2" pitchFamily="18" charset="2"/>
              <a:buChar char=""/>
              <a:defRPr/>
            </a:pPr>
            <a:endParaRPr lang="en-IE" sz="400" kern="0" dirty="0">
              <a:solidFill>
                <a:schemeClr val="tx2">
                  <a:lumMod val="10000"/>
                </a:schemeClr>
              </a:solidFill>
              <a:latin typeface="Georgia" pitchFamily="18" charset="0"/>
            </a:endParaRPr>
          </a:p>
          <a:p>
            <a:pPr marL="419100" indent="-382588">
              <a:spcBef>
                <a:spcPct val="20000"/>
              </a:spcBef>
              <a:buClr>
                <a:schemeClr val="accent1"/>
              </a:buClr>
              <a:buSzPct val="80000"/>
              <a:buFont typeface="Wingdings 2" pitchFamily="18" charset="2"/>
              <a:buChar char=""/>
              <a:defRPr/>
            </a:pPr>
            <a:r>
              <a:rPr lang="en-IE" sz="3000" kern="0" dirty="0">
                <a:solidFill>
                  <a:schemeClr val="tx2">
                    <a:lumMod val="10000"/>
                  </a:schemeClr>
                </a:solidFill>
                <a:latin typeface="Georgia" pitchFamily="18" charset="0"/>
              </a:rPr>
              <a:t>Don’t blindly use a thesaurus</a:t>
            </a:r>
          </a:p>
          <a:p>
            <a:pPr marL="419100" indent="-382588">
              <a:spcBef>
                <a:spcPct val="20000"/>
              </a:spcBef>
              <a:buClr>
                <a:schemeClr val="accent1"/>
              </a:buClr>
              <a:buSzPct val="80000"/>
              <a:buFont typeface="Wingdings 2" pitchFamily="18" charset="2"/>
              <a:buChar char=""/>
              <a:defRPr/>
            </a:pPr>
            <a:r>
              <a:rPr lang="en-IE" sz="2800" kern="0" dirty="0">
                <a:solidFill>
                  <a:schemeClr val="tx2">
                    <a:lumMod val="10000"/>
                  </a:schemeClr>
                </a:solidFill>
                <a:latin typeface="Georgia" pitchFamily="18" charset="0"/>
              </a:rPr>
              <a:t>Know the difference between e.g. and i.e.</a:t>
            </a:r>
          </a:p>
          <a:p>
            <a:pPr marL="722313" lvl="1" indent="-273050">
              <a:spcBef>
                <a:spcPct val="20000"/>
              </a:spcBef>
              <a:buClr>
                <a:schemeClr val="accent1"/>
              </a:buClr>
              <a:buSzPct val="90000"/>
              <a:buFont typeface="Wingdings 2" pitchFamily="18" charset="2"/>
              <a:buChar char=""/>
              <a:defRPr/>
            </a:pPr>
            <a:r>
              <a:rPr lang="en-IE" sz="2400" kern="0" dirty="0">
                <a:solidFill>
                  <a:schemeClr val="tx2">
                    <a:lumMod val="10000"/>
                  </a:schemeClr>
                </a:solidFill>
                <a:latin typeface="Georgia" pitchFamily="18" charset="0"/>
              </a:rPr>
              <a:t>e.g. = For example </a:t>
            </a:r>
          </a:p>
          <a:p>
            <a:pPr marL="722313" lvl="1" indent="-273050">
              <a:spcBef>
                <a:spcPct val="20000"/>
              </a:spcBef>
              <a:buClr>
                <a:schemeClr val="accent1"/>
              </a:buClr>
              <a:buSzPct val="90000"/>
              <a:buFont typeface="Wingdings 2" pitchFamily="18" charset="2"/>
              <a:buChar char=""/>
              <a:defRPr/>
            </a:pPr>
            <a:r>
              <a:rPr lang="en-IE" sz="2400" kern="0" dirty="0">
                <a:solidFill>
                  <a:schemeClr val="tx2">
                    <a:lumMod val="10000"/>
                  </a:schemeClr>
                </a:solidFill>
                <a:latin typeface="Georgia" pitchFamily="18" charset="0"/>
              </a:rPr>
              <a:t>i.e. = That is</a:t>
            </a:r>
          </a:p>
          <a:p>
            <a:pPr marL="419100" indent="-382588">
              <a:spcBef>
                <a:spcPct val="20000"/>
              </a:spcBef>
              <a:buClr>
                <a:schemeClr val="accent1"/>
              </a:buClr>
              <a:buSzPct val="80000"/>
              <a:buFont typeface="Wingdings 2" pitchFamily="18" charset="2"/>
              <a:buChar char=""/>
              <a:defRPr/>
            </a:pPr>
            <a:endParaRPr lang="en-IE" sz="3000" kern="0" dirty="0">
              <a:solidFill>
                <a:schemeClr val="tx2">
                  <a:lumMod val="10000"/>
                </a:schemeClr>
              </a:solidFill>
              <a:latin typeface="Georgia" pitchFamily="18" charset="0"/>
            </a:endParaRPr>
          </a:p>
          <a:p>
            <a:pPr marL="419100" indent="-382588">
              <a:spcBef>
                <a:spcPct val="20000"/>
              </a:spcBef>
              <a:buClr>
                <a:schemeClr val="accent1"/>
              </a:buClr>
              <a:buSzPct val="80000"/>
              <a:buFont typeface="Wingdings 2" pitchFamily="18" charset="2"/>
              <a:buChar char=""/>
              <a:defRPr/>
            </a:pPr>
            <a:endParaRPr lang="en-IE" sz="400" kern="0" dirty="0">
              <a:solidFill>
                <a:schemeClr val="tx2">
                  <a:lumMod val="10000"/>
                </a:schemeClr>
              </a:solidFill>
              <a:latin typeface="Georgia" pitchFamily="18" charset="0"/>
            </a:endParaRPr>
          </a:p>
        </p:txBody>
      </p:sp>
    </p:spTree>
    <p:extLst>
      <p:ext uri="{BB962C8B-B14F-4D97-AF65-F5344CB8AC3E}">
        <p14:creationId xmlns:p14="http://schemas.microsoft.com/office/powerpoint/2010/main" val="194786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style.rotation</p:attrName>
                                        </p:attrNameLst>
                                      </p:cBhvr>
                                      <p:tavLst>
                                        <p:tav tm="0">
                                          <p:val>
                                            <p:fltVal val="720"/>
                                          </p:val>
                                        </p:tav>
                                        <p:tav tm="100000">
                                          <p:val>
                                            <p:fltVal val="0"/>
                                          </p:val>
                                        </p:tav>
                                      </p:tavLst>
                                    </p:anim>
                                    <p:anim calcmode="lin" valueType="num">
                                      <p:cBhvr>
                                        <p:cTn id="9" dur="2000" fill="hold"/>
                                        <p:tgtEl>
                                          <p:spTgt spid="16"/>
                                        </p:tgtEl>
                                        <p:attrNameLst>
                                          <p:attrName>ppt_h</p:attrName>
                                        </p:attrNameLst>
                                      </p:cBhvr>
                                      <p:tavLst>
                                        <p:tav tm="0">
                                          <p:val>
                                            <p:fltVal val="0"/>
                                          </p:val>
                                        </p:tav>
                                        <p:tav tm="100000">
                                          <p:val>
                                            <p:strVal val="#ppt_h"/>
                                          </p:val>
                                        </p:tav>
                                      </p:tavLst>
                                    </p:anim>
                                    <p:anim calcmode="lin" valueType="num">
                                      <p:cBhvr>
                                        <p:cTn id="10" dur="20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30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IE"/>
          </a:p>
        </p:txBody>
      </p:sp>
      <p:sp>
        <p:nvSpPr>
          <p:cNvPr id="7" name="Oval 6"/>
          <p:cNvSpPr/>
          <p:nvPr/>
        </p:nvSpPr>
        <p:spPr>
          <a:xfrm>
            <a:off x="4067175" y="-387350"/>
            <a:ext cx="4681538" cy="7777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IE"/>
          </a:p>
        </p:txBody>
      </p:sp>
      <p:sp>
        <p:nvSpPr>
          <p:cNvPr id="6" name="Title 1"/>
          <p:cNvSpPr txBox="1">
            <a:spLocks/>
          </p:cNvSpPr>
          <p:nvPr/>
        </p:nvSpPr>
        <p:spPr bwMode="auto">
          <a:xfrm>
            <a:off x="0" y="0"/>
            <a:ext cx="9144000" cy="1143000"/>
          </a:xfrm>
          <a:prstGeom prst="rect">
            <a:avLst/>
          </a:prstGeom>
          <a:noFill/>
          <a:ln w="9525">
            <a:noFill/>
            <a:miter lim="800000"/>
            <a:headEnd/>
            <a:tailEnd/>
          </a:ln>
        </p:spPr>
        <p:txBody>
          <a:bodyPr anchor="ctr">
            <a:normAutofit/>
          </a:bodyPr>
          <a:lstStyle/>
          <a:p>
            <a:pPr>
              <a:defRPr/>
            </a:pPr>
            <a:r>
              <a:rPr lang="en-IE" sz="3800" b="1" kern="0" dirty="0">
                <a:solidFill>
                  <a:schemeClr val="bg1">
                    <a:lumMod val="75000"/>
                  </a:schemeClr>
                </a:solidFill>
                <a:effectLst>
                  <a:outerShdw blurRad="38100" dist="38100" dir="2700000" algn="tl">
                    <a:srgbClr val="000000"/>
                  </a:outerShdw>
                </a:effectLst>
                <a:latin typeface="Georgia" pitchFamily="18" charset="0"/>
                <a:ea typeface="+mj-ea"/>
                <a:cs typeface="+mj-cs"/>
              </a:rPr>
              <a:t>Presentation: Common Errors </a:t>
            </a:r>
            <a:endParaRPr lang="en-US" sz="3800" kern="0" dirty="0">
              <a:solidFill>
                <a:schemeClr val="bg1">
                  <a:lumMod val="75000"/>
                </a:schemeClr>
              </a:solidFill>
              <a:latin typeface="Georgia" pitchFamily="18" charset="0"/>
              <a:ea typeface="+mj-ea"/>
              <a:cs typeface="+mj-cs"/>
            </a:endParaRPr>
          </a:p>
        </p:txBody>
      </p:sp>
      <p:sp>
        <p:nvSpPr>
          <p:cNvPr id="8" name="Content Placeholder 2"/>
          <p:cNvSpPr txBox="1">
            <a:spLocks/>
          </p:cNvSpPr>
          <p:nvPr/>
        </p:nvSpPr>
        <p:spPr bwMode="auto">
          <a:xfrm>
            <a:off x="179388" y="1268413"/>
            <a:ext cx="8785225" cy="5140325"/>
          </a:xfrm>
          <a:prstGeom prst="rect">
            <a:avLst/>
          </a:prstGeom>
          <a:noFill/>
          <a:ln w="9525">
            <a:noFill/>
            <a:miter lim="800000"/>
            <a:headEnd/>
            <a:tailEnd/>
          </a:ln>
        </p:spPr>
        <p:txBody>
          <a:bodyPr/>
          <a:lstStyle/>
          <a:p>
            <a:pPr marL="609600" indent="-609600">
              <a:spcBef>
                <a:spcPct val="20000"/>
              </a:spcBef>
              <a:buClr>
                <a:schemeClr val="accent1"/>
              </a:buClr>
              <a:buSzPct val="80000"/>
              <a:buFont typeface="Wingdings 2" pitchFamily="18" charset="2"/>
              <a:buChar char=""/>
              <a:defRPr/>
            </a:pPr>
            <a:r>
              <a:rPr lang="en-IE" sz="2100" kern="0" dirty="0">
                <a:solidFill>
                  <a:schemeClr val="tx2">
                    <a:lumMod val="10000"/>
                  </a:schemeClr>
                </a:solidFill>
                <a:effectLst>
                  <a:outerShdw blurRad="38100" dist="38100" dir="2700000" algn="tl">
                    <a:srgbClr val="000000">
                      <a:alpha val="43137"/>
                    </a:srgbClr>
                  </a:outerShdw>
                </a:effectLst>
                <a:latin typeface="Georgia" pitchFamily="18" charset="0"/>
              </a:rPr>
              <a:t>There, Their and They’re</a:t>
            </a:r>
          </a:p>
          <a:p>
            <a:pPr marL="609600" indent="-609600">
              <a:spcBef>
                <a:spcPct val="20000"/>
              </a:spcBef>
              <a:buClr>
                <a:schemeClr val="accent1"/>
              </a:buClr>
              <a:buSzPct val="80000"/>
              <a:buFont typeface="Wingdings 2" pitchFamily="18" charset="2"/>
              <a:buChar char=""/>
              <a:defRPr/>
            </a:pPr>
            <a:endParaRPr lang="en-IE" sz="400" kern="0" dirty="0">
              <a:solidFill>
                <a:schemeClr val="tx2">
                  <a:lumMod val="10000"/>
                </a:schemeClr>
              </a:solidFill>
              <a:effectLst>
                <a:outerShdw blurRad="38100" dist="38100" dir="2700000" algn="tl">
                  <a:srgbClr val="000000">
                    <a:alpha val="43137"/>
                  </a:srgbClr>
                </a:outerShdw>
              </a:effectLst>
              <a:latin typeface="Georgia" pitchFamily="18" charset="0"/>
            </a:endParaRPr>
          </a:p>
          <a:p>
            <a:pPr marL="609600" indent="-609600">
              <a:spcBef>
                <a:spcPct val="20000"/>
              </a:spcBef>
              <a:buClr>
                <a:schemeClr val="accent1"/>
              </a:buClr>
              <a:buSzPct val="80000"/>
              <a:buFont typeface="Wingdings 2" pitchFamily="18" charset="2"/>
              <a:buChar char=""/>
              <a:defRPr/>
            </a:pPr>
            <a:r>
              <a:rPr lang="en-IE" sz="2100" kern="0" dirty="0">
                <a:solidFill>
                  <a:schemeClr val="tx2">
                    <a:lumMod val="10000"/>
                  </a:schemeClr>
                </a:solidFill>
                <a:effectLst>
                  <a:outerShdw blurRad="38100" dist="38100" dir="2700000" algn="tl">
                    <a:srgbClr val="000000">
                      <a:alpha val="43137"/>
                    </a:srgbClr>
                  </a:outerShdw>
                </a:effectLst>
                <a:latin typeface="Georgia" pitchFamily="18" charset="0"/>
              </a:rPr>
              <a:t>Firstly</a:t>
            </a:r>
          </a:p>
          <a:p>
            <a:pPr marL="609600" indent="-609600">
              <a:spcBef>
                <a:spcPct val="20000"/>
              </a:spcBef>
              <a:buClr>
                <a:schemeClr val="accent1"/>
              </a:buClr>
              <a:buSzPct val="80000"/>
              <a:buFont typeface="Wingdings 2" pitchFamily="18" charset="2"/>
              <a:buChar char=""/>
              <a:defRPr/>
            </a:pPr>
            <a:endParaRPr lang="en-IE" sz="400" kern="0" dirty="0">
              <a:solidFill>
                <a:schemeClr val="tx2">
                  <a:lumMod val="10000"/>
                </a:schemeClr>
              </a:solidFill>
              <a:effectLst>
                <a:outerShdw blurRad="38100" dist="38100" dir="2700000" algn="tl">
                  <a:srgbClr val="000000">
                    <a:alpha val="43137"/>
                  </a:srgbClr>
                </a:outerShdw>
              </a:effectLst>
              <a:latin typeface="Georgia" pitchFamily="18" charset="0"/>
            </a:endParaRPr>
          </a:p>
          <a:p>
            <a:pPr marL="609600" indent="-609600">
              <a:spcBef>
                <a:spcPct val="20000"/>
              </a:spcBef>
              <a:buClr>
                <a:schemeClr val="accent1"/>
              </a:buClr>
              <a:buSzPct val="80000"/>
              <a:buFont typeface="Wingdings 2" pitchFamily="18" charset="2"/>
              <a:buChar char=""/>
              <a:defRPr/>
            </a:pPr>
            <a:r>
              <a:rPr lang="en-IE" sz="2100" kern="0" dirty="0">
                <a:solidFill>
                  <a:schemeClr val="tx2">
                    <a:lumMod val="10000"/>
                  </a:schemeClr>
                </a:solidFill>
                <a:effectLst>
                  <a:outerShdw blurRad="38100" dist="38100" dir="2700000" algn="tl">
                    <a:srgbClr val="000000">
                      <a:alpha val="43137"/>
                    </a:srgbClr>
                  </a:outerShdw>
                </a:effectLst>
                <a:latin typeface="Georgia" pitchFamily="18" charset="0"/>
              </a:rPr>
              <a:t>Proved</a:t>
            </a:r>
          </a:p>
          <a:p>
            <a:pPr marL="609600" indent="-609600">
              <a:spcBef>
                <a:spcPct val="20000"/>
              </a:spcBef>
              <a:buClr>
                <a:schemeClr val="accent1"/>
              </a:buClr>
              <a:buSzPct val="80000"/>
              <a:buFont typeface="Wingdings 2" pitchFamily="18" charset="2"/>
              <a:buChar char=""/>
              <a:defRPr/>
            </a:pPr>
            <a:r>
              <a:rPr lang="en-IE" sz="2100" kern="0" dirty="0">
                <a:solidFill>
                  <a:schemeClr val="tx2">
                    <a:lumMod val="10000"/>
                  </a:schemeClr>
                </a:solidFill>
                <a:effectLst>
                  <a:outerShdw blurRad="38100" dist="38100" dir="2700000" algn="tl">
                    <a:srgbClr val="000000">
                      <a:alpha val="43137"/>
                    </a:srgbClr>
                  </a:outerShdw>
                </a:effectLst>
                <a:latin typeface="Georgia" pitchFamily="18" charset="0"/>
              </a:rPr>
              <a:t>Between / Among</a:t>
            </a:r>
          </a:p>
          <a:p>
            <a:pPr marL="609600" indent="-609600">
              <a:spcBef>
                <a:spcPct val="20000"/>
              </a:spcBef>
              <a:buClr>
                <a:schemeClr val="accent1"/>
              </a:buClr>
              <a:buSzPct val="80000"/>
              <a:buFont typeface="Wingdings 2" pitchFamily="18" charset="2"/>
              <a:buChar char=""/>
              <a:defRPr/>
            </a:pPr>
            <a:endParaRPr lang="en-IE" sz="400" kern="0" dirty="0">
              <a:solidFill>
                <a:schemeClr val="tx2">
                  <a:lumMod val="10000"/>
                </a:schemeClr>
              </a:solidFill>
              <a:effectLst>
                <a:outerShdw blurRad="38100" dist="38100" dir="2700000" algn="tl">
                  <a:srgbClr val="000000">
                    <a:alpha val="43137"/>
                  </a:srgbClr>
                </a:outerShdw>
              </a:effectLst>
              <a:latin typeface="Georgia" pitchFamily="18" charset="0"/>
            </a:endParaRPr>
          </a:p>
          <a:p>
            <a:pPr marL="609600" indent="-609600">
              <a:spcBef>
                <a:spcPct val="20000"/>
              </a:spcBef>
              <a:buClr>
                <a:schemeClr val="accent1"/>
              </a:buClr>
              <a:buSzPct val="80000"/>
              <a:buFont typeface="Wingdings 2" pitchFamily="18" charset="2"/>
              <a:buChar char=""/>
              <a:defRPr/>
            </a:pPr>
            <a:r>
              <a:rPr lang="en-IE" sz="2100" kern="0" dirty="0">
                <a:solidFill>
                  <a:schemeClr val="tx2">
                    <a:lumMod val="10000"/>
                  </a:schemeClr>
                </a:solidFill>
                <a:effectLst>
                  <a:outerShdw blurRad="38100" dist="38100" dir="2700000" algn="tl">
                    <a:srgbClr val="000000">
                      <a:alpha val="43137"/>
                    </a:srgbClr>
                  </a:outerShdw>
                </a:effectLst>
                <a:latin typeface="Georgia" pitchFamily="18" charset="0"/>
              </a:rPr>
              <a:t>Data</a:t>
            </a:r>
          </a:p>
          <a:p>
            <a:pPr marL="609600" indent="-609600">
              <a:spcBef>
                <a:spcPct val="20000"/>
              </a:spcBef>
              <a:buClr>
                <a:schemeClr val="accent1"/>
              </a:buClr>
              <a:buSzPct val="80000"/>
              <a:buFont typeface="Wingdings 2" pitchFamily="18" charset="2"/>
              <a:buChar char=""/>
              <a:defRPr/>
            </a:pPr>
            <a:endParaRPr lang="en-IE" sz="400" kern="0" dirty="0">
              <a:solidFill>
                <a:schemeClr val="tx2">
                  <a:lumMod val="10000"/>
                </a:schemeClr>
              </a:solidFill>
              <a:effectLst>
                <a:outerShdw blurRad="38100" dist="38100" dir="2700000" algn="tl">
                  <a:srgbClr val="000000">
                    <a:alpha val="43137"/>
                  </a:srgbClr>
                </a:outerShdw>
              </a:effectLst>
              <a:latin typeface="Georgia" pitchFamily="18" charset="0"/>
            </a:endParaRPr>
          </a:p>
          <a:p>
            <a:pPr marL="609600" indent="-609600">
              <a:spcBef>
                <a:spcPct val="20000"/>
              </a:spcBef>
              <a:buClr>
                <a:schemeClr val="accent1"/>
              </a:buClr>
              <a:buSzPct val="80000"/>
              <a:buFont typeface="Wingdings 2" pitchFamily="18" charset="2"/>
              <a:buChar char=""/>
              <a:defRPr/>
            </a:pPr>
            <a:r>
              <a:rPr lang="en-IE" sz="2100" kern="0" dirty="0">
                <a:solidFill>
                  <a:schemeClr val="tx2">
                    <a:lumMod val="10000"/>
                  </a:schemeClr>
                </a:solidFill>
                <a:effectLst>
                  <a:outerShdw blurRad="38100" dist="38100" dir="2700000" algn="tl">
                    <a:srgbClr val="000000">
                      <a:alpha val="43137"/>
                    </a:srgbClr>
                  </a:outerShdw>
                </a:effectLst>
                <a:latin typeface="Georgia" pitchFamily="18" charset="0"/>
              </a:rPr>
              <a:t>Criteria</a:t>
            </a:r>
          </a:p>
          <a:p>
            <a:pPr marL="609600" indent="-609600">
              <a:spcBef>
                <a:spcPct val="20000"/>
              </a:spcBef>
              <a:buClr>
                <a:schemeClr val="accent1"/>
              </a:buClr>
              <a:buSzPct val="80000"/>
              <a:buFont typeface="Wingdings 2" pitchFamily="18" charset="2"/>
              <a:buChar char=""/>
              <a:defRPr/>
            </a:pPr>
            <a:endParaRPr lang="en-GB" sz="400" kern="0" dirty="0">
              <a:solidFill>
                <a:schemeClr val="tx2">
                  <a:lumMod val="10000"/>
                </a:schemeClr>
              </a:solidFill>
              <a:effectLst>
                <a:outerShdw blurRad="38100" dist="38100" dir="2700000" algn="tl">
                  <a:srgbClr val="000000">
                    <a:alpha val="43137"/>
                  </a:srgbClr>
                </a:outerShdw>
              </a:effectLst>
              <a:latin typeface="Georgia" pitchFamily="18" charset="0"/>
            </a:endParaRPr>
          </a:p>
          <a:p>
            <a:pPr marL="609600" indent="-609600">
              <a:spcBef>
                <a:spcPct val="20000"/>
              </a:spcBef>
              <a:buClr>
                <a:schemeClr val="accent1"/>
              </a:buClr>
              <a:buSzPct val="80000"/>
              <a:buFont typeface="Wingdings 2" pitchFamily="18" charset="2"/>
              <a:buChar char=""/>
              <a:defRPr/>
            </a:pPr>
            <a:r>
              <a:rPr lang="en-GB" sz="2100" kern="0" dirty="0">
                <a:solidFill>
                  <a:schemeClr val="tx2">
                    <a:lumMod val="10000"/>
                  </a:schemeClr>
                </a:solidFill>
                <a:effectLst>
                  <a:outerShdw blurRad="38100" dist="38100" dir="2700000" algn="tl">
                    <a:srgbClr val="000000">
                      <a:alpha val="43137"/>
                    </a:srgbClr>
                  </a:outerShdw>
                </a:effectLst>
                <a:latin typeface="Georgia" pitchFamily="18" charset="0"/>
              </a:rPr>
              <a:t>Comma after introductory element</a:t>
            </a:r>
            <a:r>
              <a:rPr lang="en-IE" sz="2100" kern="0" dirty="0">
                <a:solidFill>
                  <a:schemeClr val="tx2">
                    <a:lumMod val="10000"/>
                  </a:schemeClr>
                </a:solidFill>
                <a:effectLst>
                  <a:outerShdw blurRad="38100" dist="38100" dir="2700000" algn="tl">
                    <a:srgbClr val="000000">
                      <a:alpha val="43137"/>
                    </a:srgbClr>
                  </a:outerShdw>
                </a:effectLst>
                <a:latin typeface="Georgia" pitchFamily="18" charset="0"/>
              </a:rPr>
              <a:t>   </a:t>
            </a:r>
          </a:p>
          <a:p>
            <a:pPr marL="990600" lvl="1" indent="-533400">
              <a:spcBef>
                <a:spcPct val="20000"/>
              </a:spcBef>
              <a:buClr>
                <a:schemeClr val="accent1"/>
              </a:buClr>
              <a:buSzPct val="90000"/>
              <a:buFont typeface="Wingdings 2" pitchFamily="18" charset="2"/>
              <a:buChar char=""/>
              <a:defRPr/>
            </a:pPr>
            <a:r>
              <a:rPr lang="en-IE" sz="2200" kern="0" dirty="0">
                <a:solidFill>
                  <a:schemeClr val="tx2">
                    <a:lumMod val="10000"/>
                  </a:schemeClr>
                </a:solidFill>
                <a:effectLst>
                  <a:outerShdw blurRad="38100" dist="38100" dir="2700000" algn="tl">
                    <a:srgbClr val="000000">
                      <a:alpha val="43137"/>
                    </a:srgbClr>
                  </a:outerShdw>
                </a:effectLst>
                <a:latin typeface="Georgia" pitchFamily="18" charset="0"/>
              </a:rPr>
              <a:t>In conclusion, </a:t>
            </a:r>
          </a:p>
          <a:p>
            <a:pPr marL="990600" lvl="1" indent="-533400">
              <a:spcBef>
                <a:spcPct val="20000"/>
              </a:spcBef>
              <a:buClr>
                <a:schemeClr val="accent1"/>
              </a:buClr>
              <a:buSzPct val="90000"/>
              <a:buFont typeface="Wingdings 2" pitchFamily="18" charset="2"/>
              <a:buChar char=""/>
              <a:defRPr/>
            </a:pPr>
            <a:r>
              <a:rPr lang="en-IE" sz="2200" kern="0" dirty="0">
                <a:solidFill>
                  <a:schemeClr val="tx2">
                    <a:lumMod val="10000"/>
                  </a:schemeClr>
                </a:solidFill>
                <a:effectLst>
                  <a:outerShdw blurRad="38100" dist="38100" dir="2700000" algn="tl">
                    <a:srgbClr val="000000">
                      <a:alpha val="43137"/>
                    </a:srgbClr>
                  </a:outerShdw>
                </a:effectLst>
                <a:latin typeface="Georgia" pitchFamily="18" charset="0"/>
              </a:rPr>
              <a:t>For example, </a:t>
            </a:r>
          </a:p>
          <a:p>
            <a:pPr marL="990600" lvl="1" indent="-533400">
              <a:spcBef>
                <a:spcPct val="20000"/>
              </a:spcBef>
              <a:buClr>
                <a:schemeClr val="accent1"/>
              </a:buClr>
              <a:buSzPct val="90000"/>
              <a:buFont typeface="Wingdings 2" pitchFamily="18" charset="2"/>
              <a:buChar char=""/>
              <a:defRPr/>
            </a:pPr>
            <a:r>
              <a:rPr lang="en-IE" sz="2200" kern="0" dirty="0">
                <a:solidFill>
                  <a:schemeClr val="tx2">
                    <a:lumMod val="10000"/>
                  </a:schemeClr>
                </a:solidFill>
                <a:effectLst>
                  <a:outerShdw blurRad="38100" dist="38100" dir="2700000" algn="tl">
                    <a:srgbClr val="000000">
                      <a:alpha val="43137"/>
                    </a:srgbClr>
                  </a:outerShdw>
                </a:effectLst>
                <a:latin typeface="Georgia" pitchFamily="18" charset="0"/>
              </a:rPr>
              <a:t>Thus,</a:t>
            </a:r>
          </a:p>
          <a:p>
            <a:pPr marL="609600" indent="-609600" eaLnBrk="0" hangingPunct="0">
              <a:spcBef>
                <a:spcPct val="20000"/>
              </a:spcBef>
              <a:buClr>
                <a:schemeClr val="accent1"/>
              </a:buClr>
              <a:buSzPct val="80000"/>
              <a:buFont typeface="Wingdings 2" pitchFamily="18" charset="2"/>
              <a:buChar char=""/>
              <a:defRPr/>
            </a:pPr>
            <a:endParaRPr lang="en-IE" altLang="ko-KR" sz="400" kern="0" dirty="0">
              <a:solidFill>
                <a:schemeClr val="tx2">
                  <a:lumMod val="10000"/>
                </a:schemeClr>
              </a:solidFill>
              <a:effectLst>
                <a:outerShdw blurRad="38100" dist="38100" dir="2700000" algn="tl">
                  <a:srgbClr val="000000">
                    <a:alpha val="43137"/>
                  </a:srgbClr>
                </a:outerShdw>
              </a:effectLst>
              <a:latin typeface="Georgia" pitchFamily="18" charset="0"/>
              <a:ea typeface="굴림" charset="-127"/>
            </a:endParaRPr>
          </a:p>
          <a:p>
            <a:pPr marL="609600" indent="-609600" eaLnBrk="0" hangingPunct="0">
              <a:spcBef>
                <a:spcPct val="20000"/>
              </a:spcBef>
              <a:buClr>
                <a:schemeClr val="accent1"/>
              </a:buClr>
              <a:buSzPct val="80000"/>
              <a:buFont typeface="Wingdings 2" pitchFamily="18" charset="2"/>
              <a:buChar char=""/>
              <a:defRPr/>
            </a:pPr>
            <a:r>
              <a:rPr lang="en-IE" altLang="ko-KR" sz="2100" kern="0" dirty="0">
                <a:solidFill>
                  <a:schemeClr val="tx2">
                    <a:lumMod val="10000"/>
                  </a:schemeClr>
                </a:solidFill>
                <a:effectLst>
                  <a:outerShdw blurRad="38100" dist="38100" dir="2700000" algn="tl">
                    <a:srgbClr val="000000">
                      <a:alpha val="43137"/>
                    </a:srgbClr>
                  </a:outerShdw>
                </a:effectLst>
                <a:latin typeface="Georgia" pitchFamily="18" charset="0"/>
                <a:ea typeface="굴림" charset="-127"/>
              </a:rPr>
              <a:t>Enclose parenthetic expressions between commas.</a:t>
            </a:r>
            <a:endParaRPr lang="en-GB" altLang="ko-KR" sz="2100" kern="0" dirty="0">
              <a:solidFill>
                <a:schemeClr val="tx2">
                  <a:lumMod val="10000"/>
                </a:schemeClr>
              </a:solidFill>
              <a:effectLst>
                <a:outerShdw blurRad="38100" dist="38100" dir="2700000" algn="tl">
                  <a:srgbClr val="000000">
                    <a:alpha val="43137"/>
                  </a:srgbClr>
                </a:outerShdw>
              </a:effectLst>
              <a:latin typeface="Georgia" pitchFamily="18" charset="0"/>
              <a:ea typeface="굴림" charset="-127"/>
            </a:endParaRPr>
          </a:p>
          <a:p>
            <a:pPr marL="990600" lvl="1" indent="-533400" eaLnBrk="0" hangingPunct="0">
              <a:spcBef>
                <a:spcPct val="20000"/>
              </a:spcBef>
              <a:buClr>
                <a:schemeClr val="accent1"/>
              </a:buClr>
              <a:buSzPct val="90000"/>
              <a:buFont typeface="Wingdings 2" pitchFamily="18" charset="2"/>
              <a:buChar char=""/>
              <a:defRPr/>
            </a:pPr>
            <a:r>
              <a:rPr lang="en-IE" altLang="ko-KR" sz="2200" i="1" kern="0" dirty="0">
                <a:solidFill>
                  <a:schemeClr val="tx2">
                    <a:lumMod val="10000"/>
                  </a:schemeClr>
                </a:solidFill>
                <a:effectLst>
                  <a:outerShdw blurRad="38100" dist="38100" dir="2700000" algn="tl">
                    <a:srgbClr val="000000">
                      <a:alpha val="43137"/>
                    </a:srgbClr>
                  </a:outerShdw>
                </a:effectLst>
                <a:latin typeface="Georgia" pitchFamily="18" charset="0"/>
                <a:ea typeface="굴림" charset="-127"/>
              </a:rPr>
              <a:t>The best way to see a country, unless you are pressed         for time, is to travel on foot.</a:t>
            </a:r>
            <a:endParaRPr lang="en-IE" sz="2200" i="1" kern="0" dirty="0">
              <a:solidFill>
                <a:schemeClr val="tx2">
                  <a:lumMod val="10000"/>
                </a:schemeClr>
              </a:solidFill>
              <a:effectLst>
                <a:outerShdw blurRad="38100" dist="38100" dir="2700000" algn="tl">
                  <a:srgbClr val="000000">
                    <a:alpha val="43137"/>
                  </a:srgbClr>
                </a:outerShdw>
              </a:effectLst>
              <a:latin typeface="Georgia" pitchFamily="18" charset="0"/>
            </a:endParaRPr>
          </a:p>
          <a:p>
            <a:pPr marL="990600" lvl="1" indent="-533400">
              <a:spcBef>
                <a:spcPct val="20000"/>
              </a:spcBef>
              <a:buClr>
                <a:schemeClr val="accent1"/>
              </a:buClr>
              <a:buSzPct val="90000"/>
              <a:buFont typeface="Wingdings 2" pitchFamily="18" charset="2"/>
              <a:buNone/>
              <a:defRPr/>
            </a:pPr>
            <a:endParaRPr lang="en-IE" sz="2200" kern="0" dirty="0">
              <a:solidFill>
                <a:schemeClr val="tx2">
                  <a:lumMod val="10000"/>
                </a:schemeClr>
              </a:solidFill>
              <a:latin typeface="+mn-lt"/>
            </a:endParaRPr>
          </a:p>
          <a:p>
            <a:pPr marL="609600" indent="-609600">
              <a:spcBef>
                <a:spcPct val="20000"/>
              </a:spcBef>
              <a:buClr>
                <a:schemeClr val="accent1"/>
              </a:buClr>
              <a:buSzPct val="80000"/>
              <a:buFont typeface="Wingdings 2" pitchFamily="18" charset="2"/>
              <a:buChar char=""/>
              <a:defRPr/>
            </a:pPr>
            <a:endParaRPr lang="en-IE" sz="2100" kern="0" dirty="0">
              <a:solidFill>
                <a:schemeClr val="tx2">
                  <a:lumMod val="10000"/>
                </a:schemeClr>
              </a:solidFill>
              <a:latin typeface="+mn-lt"/>
            </a:endParaRPr>
          </a:p>
          <a:p>
            <a:pPr marL="609600" indent="-609600">
              <a:spcBef>
                <a:spcPct val="20000"/>
              </a:spcBef>
              <a:buClr>
                <a:schemeClr val="accent1"/>
              </a:buClr>
              <a:buSzPct val="80000"/>
              <a:buFont typeface="Wingdings 2" pitchFamily="18" charset="2"/>
              <a:buChar char=""/>
              <a:defRPr/>
            </a:pPr>
            <a:endParaRPr lang="en-US" sz="3000" kern="0" dirty="0">
              <a:solidFill>
                <a:schemeClr val="tx2">
                  <a:lumMod val="10000"/>
                </a:schemeClr>
              </a:solidFill>
              <a:latin typeface="+mn-lt"/>
            </a:endParaRPr>
          </a:p>
        </p:txBody>
      </p:sp>
    </p:spTree>
    <p:extLst>
      <p:ext uri="{BB962C8B-B14F-4D97-AF65-F5344CB8AC3E}">
        <p14:creationId xmlns:p14="http://schemas.microsoft.com/office/powerpoint/2010/main" val="284023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16"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30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IE"/>
          </a:p>
        </p:txBody>
      </p:sp>
      <p:sp>
        <p:nvSpPr>
          <p:cNvPr id="7" name="Oval 6"/>
          <p:cNvSpPr/>
          <p:nvPr/>
        </p:nvSpPr>
        <p:spPr>
          <a:xfrm>
            <a:off x="4067175" y="-387350"/>
            <a:ext cx="4681538" cy="7777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IE"/>
          </a:p>
        </p:txBody>
      </p:sp>
      <p:sp>
        <p:nvSpPr>
          <p:cNvPr id="6" name="Title 1"/>
          <p:cNvSpPr txBox="1">
            <a:spLocks/>
          </p:cNvSpPr>
          <p:nvPr/>
        </p:nvSpPr>
        <p:spPr bwMode="auto">
          <a:xfrm>
            <a:off x="0" y="0"/>
            <a:ext cx="9144000" cy="908050"/>
          </a:xfrm>
          <a:prstGeom prst="rect">
            <a:avLst/>
          </a:prstGeom>
          <a:noFill/>
          <a:ln w="9525">
            <a:noFill/>
            <a:miter lim="800000"/>
            <a:headEnd/>
            <a:tailEnd/>
          </a:ln>
        </p:spPr>
        <p:txBody>
          <a:bodyPr anchor="ctr">
            <a:normAutofit/>
          </a:bodyPr>
          <a:lstStyle/>
          <a:p>
            <a:pPr>
              <a:defRPr/>
            </a:pPr>
            <a:r>
              <a:rPr lang="en-IE" sz="3800" b="1" kern="0" dirty="0">
                <a:solidFill>
                  <a:schemeClr val="bg1">
                    <a:lumMod val="75000"/>
                  </a:schemeClr>
                </a:solidFill>
                <a:effectLst>
                  <a:outerShdw blurRad="38100" dist="38100" dir="2700000" algn="tl">
                    <a:srgbClr val="000000"/>
                  </a:outerShdw>
                </a:effectLst>
                <a:latin typeface="Georgia" pitchFamily="18" charset="0"/>
                <a:ea typeface="+mj-ea"/>
                <a:cs typeface="+mj-cs"/>
              </a:rPr>
              <a:t>Presentation: Common Errors </a:t>
            </a:r>
            <a:endParaRPr lang="en-US" sz="3800" kern="0" dirty="0">
              <a:solidFill>
                <a:schemeClr val="bg1">
                  <a:lumMod val="75000"/>
                </a:schemeClr>
              </a:solidFill>
              <a:latin typeface="Georgia" pitchFamily="18" charset="0"/>
              <a:ea typeface="+mj-ea"/>
              <a:cs typeface="+mj-cs"/>
            </a:endParaRPr>
          </a:p>
        </p:txBody>
      </p:sp>
      <p:sp>
        <p:nvSpPr>
          <p:cNvPr id="9" name="Content Placeholder 2"/>
          <p:cNvSpPr txBox="1">
            <a:spLocks/>
          </p:cNvSpPr>
          <p:nvPr/>
        </p:nvSpPr>
        <p:spPr bwMode="auto">
          <a:xfrm>
            <a:off x="179512" y="836712"/>
            <a:ext cx="8605713" cy="5140325"/>
          </a:xfrm>
          <a:prstGeom prst="rect">
            <a:avLst/>
          </a:prstGeom>
          <a:noFill/>
          <a:ln w="9525">
            <a:noFill/>
            <a:miter lim="800000"/>
            <a:headEnd/>
            <a:tailEnd/>
          </a:ln>
          <a:effectLst>
            <a:glow rad="228600">
              <a:schemeClr val="accent1">
                <a:satMod val="175000"/>
                <a:alpha val="40000"/>
              </a:schemeClr>
            </a:glow>
          </a:effectLst>
        </p:spPr>
        <p:txBody>
          <a:bodyPr/>
          <a:lstStyle/>
          <a:p>
            <a:pPr marL="609600" indent="-609600">
              <a:spcBef>
                <a:spcPct val="20000"/>
              </a:spcBef>
              <a:buClr>
                <a:schemeClr val="accent1"/>
              </a:buClr>
              <a:buSzPct val="80000"/>
              <a:buFont typeface="Wingdings 2" pitchFamily="18" charset="2"/>
              <a:buChar char=""/>
              <a:defRPr/>
            </a:pPr>
            <a:r>
              <a:rPr lang="en-IE" sz="1900" kern="0" dirty="0">
                <a:solidFill>
                  <a:schemeClr val="tx2">
                    <a:lumMod val="10000"/>
                  </a:schemeClr>
                </a:solidFill>
                <a:effectLst>
                  <a:outerShdw blurRad="38100" dist="38100" dir="2700000" algn="tl">
                    <a:srgbClr val="000000">
                      <a:alpha val="43137"/>
                    </a:srgbClr>
                  </a:outerShdw>
                </a:effectLst>
                <a:latin typeface="Georgia" pitchFamily="18" charset="0"/>
              </a:rPr>
              <a:t>Apostrophes indicate possession, not plurality. </a:t>
            </a:r>
          </a:p>
          <a:p>
            <a:pPr marL="990600" lvl="1" indent="-533400">
              <a:spcBef>
                <a:spcPct val="20000"/>
              </a:spcBef>
              <a:buClr>
                <a:schemeClr val="accent1"/>
              </a:buClr>
              <a:buSzPct val="90000"/>
              <a:buFont typeface="Wingdings 2" pitchFamily="18" charset="2"/>
              <a:buChar char=""/>
              <a:defRPr/>
            </a:pPr>
            <a:r>
              <a:rPr lang="en-IE" sz="2000" kern="0" dirty="0">
                <a:solidFill>
                  <a:srgbClr val="00B050"/>
                </a:solidFill>
                <a:effectLst>
                  <a:outerShdw blurRad="38100" dist="38100" dir="2700000" algn="tl">
                    <a:srgbClr val="000000">
                      <a:alpha val="43137"/>
                    </a:srgbClr>
                  </a:outerShdw>
                </a:effectLst>
                <a:latin typeface="Georgia" pitchFamily="18" charset="0"/>
              </a:rPr>
              <a:t>John’s </a:t>
            </a:r>
            <a:r>
              <a:rPr lang="en-IE" sz="2000" kern="0" dirty="0">
                <a:solidFill>
                  <a:schemeClr val="tx2">
                    <a:lumMod val="10000"/>
                  </a:schemeClr>
                </a:solidFill>
                <a:effectLst>
                  <a:outerShdw blurRad="38100" dist="38100" dir="2700000" algn="tl">
                    <a:srgbClr val="000000">
                      <a:alpha val="43137"/>
                    </a:srgbClr>
                  </a:outerShdw>
                </a:effectLst>
                <a:latin typeface="Georgia" pitchFamily="18" charset="0"/>
              </a:rPr>
              <a:t>dog jumped…</a:t>
            </a:r>
          </a:p>
          <a:p>
            <a:pPr marL="990600" lvl="1" indent="-533400">
              <a:spcBef>
                <a:spcPct val="20000"/>
              </a:spcBef>
              <a:buClr>
                <a:schemeClr val="accent1"/>
              </a:buClr>
              <a:buSzPct val="90000"/>
              <a:buFont typeface="Wingdings 2" pitchFamily="18" charset="2"/>
              <a:buChar char=""/>
              <a:defRPr/>
            </a:pPr>
            <a:r>
              <a:rPr lang="en-IE" sz="2000" kern="0" dirty="0">
                <a:solidFill>
                  <a:srgbClr val="00B050"/>
                </a:solidFill>
                <a:effectLst>
                  <a:outerShdw blurRad="38100" dist="38100" dir="2700000" algn="tl">
                    <a:srgbClr val="000000">
                      <a:alpha val="43137"/>
                    </a:srgbClr>
                  </a:outerShdw>
                </a:effectLst>
                <a:latin typeface="Georgia" pitchFamily="18" charset="0"/>
              </a:rPr>
              <a:t>Students’ </a:t>
            </a:r>
            <a:r>
              <a:rPr lang="en-IE" sz="2000" kern="0" dirty="0">
                <a:solidFill>
                  <a:schemeClr val="tx2">
                    <a:lumMod val="10000"/>
                  </a:schemeClr>
                </a:solidFill>
                <a:effectLst>
                  <a:outerShdw blurRad="38100" dist="38100" dir="2700000" algn="tl">
                    <a:srgbClr val="000000">
                      <a:alpha val="43137"/>
                    </a:srgbClr>
                  </a:outerShdw>
                </a:effectLst>
                <a:latin typeface="Georgia" pitchFamily="18" charset="0"/>
              </a:rPr>
              <a:t>feelings towards continuous assessment…</a:t>
            </a:r>
          </a:p>
          <a:p>
            <a:pPr marL="990600" lvl="1" indent="-533400">
              <a:spcBef>
                <a:spcPct val="20000"/>
              </a:spcBef>
              <a:buClr>
                <a:schemeClr val="accent1"/>
              </a:buClr>
              <a:buSzPct val="90000"/>
              <a:buFont typeface="Wingdings 2" pitchFamily="18" charset="2"/>
              <a:buChar char=""/>
              <a:defRPr/>
            </a:pPr>
            <a:r>
              <a:rPr lang="en-IE" sz="2400" b="1" kern="0" dirty="0">
                <a:solidFill>
                  <a:srgbClr val="C00000"/>
                </a:solidFill>
                <a:effectLst>
                  <a:outerShdw blurRad="38100" dist="38100" dir="2700000" algn="tl">
                    <a:srgbClr val="000000">
                      <a:alpha val="43137"/>
                    </a:srgbClr>
                  </a:outerShdw>
                </a:effectLst>
                <a:latin typeface="Georgia" pitchFamily="18" charset="0"/>
              </a:rPr>
              <a:t>NOT</a:t>
            </a:r>
            <a:r>
              <a:rPr lang="en-IE" sz="2000" kern="0" dirty="0">
                <a:solidFill>
                  <a:schemeClr val="tx2">
                    <a:lumMod val="10000"/>
                  </a:schemeClr>
                </a:solidFill>
                <a:effectLst>
                  <a:outerShdw blurRad="38100" dist="38100" dir="2700000" algn="tl">
                    <a:srgbClr val="000000">
                      <a:alpha val="43137"/>
                    </a:srgbClr>
                  </a:outerShdw>
                </a:effectLst>
                <a:latin typeface="Georgia" pitchFamily="18" charset="0"/>
              </a:rPr>
              <a:t> feelings towards CA’s (i.e. it should be CAs)	</a:t>
            </a:r>
          </a:p>
          <a:p>
            <a:pPr marL="609600" indent="-609600">
              <a:spcBef>
                <a:spcPct val="20000"/>
              </a:spcBef>
              <a:buClr>
                <a:schemeClr val="accent1"/>
              </a:buClr>
              <a:buSzPct val="80000"/>
              <a:buFont typeface="Wingdings 2" pitchFamily="18" charset="2"/>
              <a:buChar char=""/>
              <a:defRPr/>
            </a:pPr>
            <a:endParaRPr lang="en-IE" sz="1000" kern="0" dirty="0">
              <a:solidFill>
                <a:schemeClr val="tx2">
                  <a:lumMod val="10000"/>
                </a:schemeClr>
              </a:solidFill>
              <a:effectLst>
                <a:outerShdw blurRad="38100" dist="38100" dir="2700000" algn="tl">
                  <a:srgbClr val="000000">
                    <a:alpha val="43137"/>
                  </a:srgbClr>
                </a:outerShdw>
              </a:effectLst>
              <a:latin typeface="Georgia" pitchFamily="18" charset="0"/>
            </a:endParaRPr>
          </a:p>
          <a:p>
            <a:pPr marL="609600" indent="-609600">
              <a:spcBef>
                <a:spcPct val="20000"/>
              </a:spcBef>
              <a:buClr>
                <a:schemeClr val="accent1"/>
              </a:buClr>
              <a:buSzPct val="80000"/>
              <a:buFont typeface="Wingdings 2" pitchFamily="18" charset="2"/>
              <a:buChar char=""/>
              <a:defRPr/>
            </a:pPr>
            <a:r>
              <a:rPr lang="en-IE" sz="1900" kern="0" dirty="0">
                <a:solidFill>
                  <a:schemeClr val="tx2">
                    <a:lumMod val="10000"/>
                  </a:schemeClr>
                </a:solidFill>
                <a:effectLst>
                  <a:outerShdw blurRad="38100" dist="38100" dir="2700000" algn="tl">
                    <a:srgbClr val="000000">
                      <a:alpha val="43137"/>
                    </a:srgbClr>
                  </a:outerShdw>
                </a:effectLst>
                <a:latin typeface="Georgia" pitchFamily="18" charset="0"/>
              </a:rPr>
              <a:t>It’s / Its</a:t>
            </a:r>
          </a:p>
          <a:p>
            <a:pPr marL="609600" indent="-609600">
              <a:spcBef>
                <a:spcPct val="20000"/>
              </a:spcBef>
              <a:buClr>
                <a:schemeClr val="accent1"/>
              </a:buClr>
              <a:buSzPct val="80000"/>
              <a:buFont typeface="Wingdings 2" pitchFamily="18" charset="2"/>
              <a:buChar char=""/>
              <a:defRPr/>
            </a:pPr>
            <a:endParaRPr lang="en-IE" sz="800" kern="0" dirty="0">
              <a:solidFill>
                <a:schemeClr val="tx2">
                  <a:lumMod val="10000"/>
                </a:schemeClr>
              </a:solidFill>
              <a:effectLst>
                <a:outerShdw blurRad="38100" dist="38100" dir="2700000" algn="tl">
                  <a:srgbClr val="000000">
                    <a:alpha val="43137"/>
                  </a:srgbClr>
                </a:outerShdw>
              </a:effectLst>
              <a:latin typeface="Georgia" pitchFamily="18" charset="0"/>
            </a:endParaRPr>
          </a:p>
          <a:p>
            <a:pPr marL="609600" indent="-609600">
              <a:spcBef>
                <a:spcPct val="20000"/>
              </a:spcBef>
              <a:buClr>
                <a:schemeClr val="accent1"/>
              </a:buClr>
              <a:buSzPct val="80000"/>
              <a:buFont typeface="Wingdings 2" pitchFamily="18" charset="2"/>
              <a:buChar char=""/>
              <a:defRPr/>
            </a:pPr>
            <a:r>
              <a:rPr lang="en-IE" sz="1900" kern="0" dirty="0">
                <a:solidFill>
                  <a:schemeClr val="tx2">
                    <a:lumMod val="10000"/>
                  </a:schemeClr>
                </a:solidFill>
                <a:effectLst>
                  <a:outerShdw blurRad="38100" dist="38100" dir="2700000" algn="tl">
                    <a:srgbClr val="000000">
                      <a:alpha val="43137"/>
                    </a:srgbClr>
                  </a:outerShdw>
                </a:effectLst>
                <a:latin typeface="Georgia" pitchFamily="18" charset="0"/>
              </a:rPr>
              <a:t>Semi-colons are useful for writing</a:t>
            </a:r>
            <a:r>
              <a:rPr lang="en-IE" sz="1900" kern="0" dirty="0">
                <a:solidFill>
                  <a:srgbClr val="008000"/>
                </a:solidFill>
                <a:effectLst>
                  <a:outerShdw blurRad="38100" dist="38100" dir="2700000" algn="tl">
                    <a:srgbClr val="000000">
                      <a:alpha val="43137"/>
                    </a:srgbClr>
                  </a:outerShdw>
                </a:effectLst>
                <a:latin typeface="Georgia" pitchFamily="18" charset="0"/>
              </a:rPr>
              <a:t>; </a:t>
            </a:r>
            <a:r>
              <a:rPr lang="en-IE" sz="1900" kern="0" dirty="0">
                <a:solidFill>
                  <a:schemeClr val="tx2">
                    <a:lumMod val="10000"/>
                  </a:schemeClr>
                </a:solidFill>
                <a:effectLst>
                  <a:outerShdw blurRad="38100" dist="38100" dir="2700000" algn="tl">
                    <a:srgbClr val="000000">
                      <a:alpha val="43137"/>
                    </a:srgbClr>
                  </a:outerShdw>
                </a:effectLst>
                <a:latin typeface="Georgia" pitchFamily="18" charset="0"/>
              </a:rPr>
              <a:t>thus, it is important we use them. </a:t>
            </a:r>
          </a:p>
          <a:p>
            <a:pPr marL="609600" indent="-609600">
              <a:spcBef>
                <a:spcPct val="20000"/>
              </a:spcBef>
              <a:buClr>
                <a:schemeClr val="accent1"/>
              </a:buClr>
              <a:buSzPct val="80000"/>
              <a:buFont typeface="Wingdings 2" pitchFamily="18" charset="2"/>
              <a:buChar char=""/>
              <a:defRPr/>
            </a:pPr>
            <a:endParaRPr lang="en-IE" sz="800" kern="0" dirty="0">
              <a:solidFill>
                <a:schemeClr val="tx2">
                  <a:lumMod val="10000"/>
                </a:schemeClr>
              </a:solidFill>
              <a:effectLst>
                <a:outerShdw blurRad="38100" dist="38100" dir="2700000" algn="tl">
                  <a:srgbClr val="000000">
                    <a:alpha val="43137"/>
                  </a:srgbClr>
                </a:outerShdw>
              </a:effectLst>
              <a:latin typeface="Georgia" pitchFamily="18" charset="0"/>
            </a:endParaRPr>
          </a:p>
          <a:p>
            <a:pPr marL="609600" indent="-609600">
              <a:spcBef>
                <a:spcPct val="20000"/>
              </a:spcBef>
              <a:buClr>
                <a:schemeClr val="accent1"/>
              </a:buClr>
              <a:buSzPct val="80000"/>
              <a:buFont typeface="Wingdings 2" pitchFamily="18" charset="2"/>
              <a:buChar char=""/>
              <a:defRPr/>
            </a:pPr>
            <a:r>
              <a:rPr lang="en-IE" sz="1900" kern="0" dirty="0">
                <a:solidFill>
                  <a:schemeClr val="tx2">
                    <a:lumMod val="10000"/>
                  </a:schemeClr>
                </a:solidFill>
                <a:effectLst>
                  <a:outerShdw blurRad="38100" dist="38100" dir="2700000" algn="tl">
                    <a:srgbClr val="000000">
                      <a:alpha val="43137"/>
                    </a:srgbClr>
                  </a:outerShdw>
                </a:effectLst>
                <a:latin typeface="Georgia" pitchFamily="18" charset="0"/>
              </a:rPr>
              <a:t>Don’t use conjunctions in academic/technical writing… </a:t>
            </a:r>
          </a:p>
          <a:p>
            <a:pPr marL="609600" indent="-609600">
              <a:spcBef>
                <a:spcPct val="20000"/>
              </a:spcBef>
              <a:buClr>
                <a:schemeClr val="accent1"/>
              </a:buClr>
              <a:buSzPct val="80000"/>
              <a:defRPr/>
            </a:pPr>
            <a:r>
              <a:rPr lang="en-IE" sz="1900" kern="0" dirty="0">
                <a:solidFill>
                  <a:schemeClr val="tx2">
                    <a:lumMod val="10000"/>
                  </a:schemeClr>
                </a:solidFill>
                <a:effectLst>
                  <a:outerShdw blurRad="38100" dist="38100" dir="2700000" algn="tl">
                    <a:srgbClr val="000000">
                      <a:alpha val="43137"/>
                    </a:srgbClr>
                  </a:outerShdw>
                </a:effectLst>
                <a:latin typeface="Georgia" pitchFamily="18" charset="0"/>
              </a:rPr>
              <a:t>           I mean, </a:t>
            </a:r>
            <a:r>
              <a:rPr lang="en-IE" sz="1900" i="1" u="sng" kern="0" dirty="0">
                <a:solidFill>
                  <a:schemeClr val="tx2">
                    <a:lumMod val="10000"/>
                  </a:schemeClr>
                </a:solidFill>
                <a:effectLst>
                  <a:outerShdw blurRad="38100" dist="38100" dir="2700000" algn="tl">
                    <a:srgbClr val="000000">
                      <a:alpha val="43137"/>
                    </a:srgbClr>
                  </a:outerShdw>
                </a:effectLst>
                <a:latin typeface="Georgia" pitchFamily="18" charset="0"/>
              </a:rPr>
              <a:t>do not</a:t>
            </a:r>
            <a:r>
              <a:rPr lang="en-IE" sz="1900" u="sng" kern="0" dirty="0">
                <a:solidFill>
                  <a:schemeClr val="tx2">
                    <a:lumMod val="10000"/>
                  </a:schemeClr>
                </a:solidFill>
                <a:effectLst>
                  <a:outerShdw blurRad="38100" dist="38100" dir="2700000" algn="tl">
                    <a:srgbClr val="000000">
                      <a:alpha val="43137"/>
                    </a:srgbClr>
                  </a:outerShdw>
                </a:effectLst>
                <a:latin typeface="Georgia" pitchFamily="18" charset="0"/>
              </a:rPr>
              <a:t> </a:t>
            </a:r>
            <a:r>
              <a:rPr lang="en-IE" sz="1900" kern="0" dirty="0">
                <a:solidFill>
                  <a:schemeClr val="tx2">
                    <a:lumMod val="10000"/>
                  </a:schemeClr>
                </a:solidFill>
                <a:effectLst>
                  <a:outerShdw blurRad="38100" dist="38100" dir="2700000" algn="tl">
                    <a:srgbClr val="000000">
                      <a:alpha val="43137"/>
                    </a:srgbClr>
                  </a:outerShdw>
                </a:effectLst>
                <a:latin typeface="Georgia" pitchFamily="18" charset="0"/>
              </a:rPr>
              <a:t>use conjunctions in academic/technical writing.</a:t>
            </a:r>
          </a:p>
          <a:p>
            <a:pPr marL="609600" indent="-609600">
              <a:spcBef>
                <a:spcPct val="20000"/>
              </a:spcBef>
              <a:buClr>
                <a:schemeClr val="accent1"/>
              </a:buClr>
              <a:buSzPct val="80000"/>
              <a:buFont typeface="Wingdings 2" pitchFamily="18" charset="2"/>
              <a:buChar char=""/>
              <a:defRPr/>
            </a:pPr>
            <a:endParaRPr lang="en-IE" sz="800" kern="0" dirty="0">
              <a:solidFill>
                <a:schemeClr val="tx2">
                  <a:lumMod val="10000"/>
                </a:schemeClr>
              </a:solidFill>
              <a:effectLst>
                <a:outerShdw blurRad="38100" dist="38100" dir="2700000" algn="tl">
                  <a:srgbClr val="000000">
                    <a:alpha val="43137"/>
                  </a:srgbClr>
                </a:outerShdw>
              </a:effectLst>
              <a:latin typeface="Georgia" pitchFamily="18" charset="0"/>
            </a:endParaRPr>
          </a:p>
          <a:p>
            <a:pPr marL="609600" indent="-609600">
              <a:spcBef>
                <a:spcPct val="20000"/>
              </a:spcBef>
              <a:buClr>
                <a:schemeClr val="accent1"/>
              </a:buClr>
              <a:buSzPct val="80000"/>
              <a:buFont typeface="Wingdings 2" pitchFamily="18" charset="2"/>
              <a:buChar char=""/>
              <a:defRPr/>
            </a:pPr>
            <a:r>
              <a:rPr lang="en-IE" sz="1900" kern="0" dirty="0">
                <a:solidFill>
                  <a:schemeClr val="tx2">
                    <a:lumMod val="10000"/>
                  </a:schemeClr>
                </a:solidFill>
                <a:effectLst>
                  <a:outerShdw blurRad="38100" dist="38100" dir="2700000" algn="tl">
                    <a:srgbClr val="000000">
                      <a:alpha val="43137"/>
                    </a:srgbClr>
                  </a:outerShdw>
                </a:effectLst>
                <a:latin typeface="Georgia" pitchFamily="18" charset="0"/>
              </a:rPr>
              <a:t>Do not end a sentence with a preposition.</a:t>
            </a:r>
          </a:p>
          <a:p>
            <a:pPr marL="990600" lvl="1" indent="-533400">
              <a:spcBef>
                <a:spcPct val="20000"/>
              </a:spcBef>
              <a:buClr>
                <a:schemeClr val="accent1"/>
              </a:buClr>
              <a:buSzPct val="90000"/>
              <a:buFont typeface="Wingdings 2" pitchFamily="18" charset="2"/>
              <a:buNone/>
              <a:defRPr/>
            </a:pPr>
            <a:endParaRPr lang="en-IE" sz="2000" kern="0" dirty="0">
              <a:solidFill>
                <a:schemeClr val="tx2">
                  <a:lumMod val="10000"/>
                </a:schemeClr>
              </a:solidFill>
              <a:effectLst>
                <a:outerShdw blurRad="38100" dist="38100" dir="2700000" algn="tl">
                  <a:srgbClr val="000000">
                    <a:alpha val="43137"/>
                  </a:srgbClr>
                </a:outerShdw>
              </a:effectLst>
              <a:latin typeface="+mn-lt"/>
            </a:endParaRPr>
          </a:p>
          <a:p>
            <a:pPr marL="609600" indent="-609600">
              <a:spcBef>
                <a:spcPct val="20000"/>
              </a:spcBef>
              <a:buClr>
                <a:schemeClr val="accent1"/>
              </a:buClr>
              <a:buSzPct val="80000"/>
              <a:buFont typeface="Wingdings 2" pitchFamily="18" charset="2"/>
              <a:buChar char=""/>
              <a:defRPr/>
            </a:pPr>
            <a:endParaRPr lang="en-IE" sz="3000" kern="0" dirty="0">
              <a:solidFill>
                <a:schemeClr val="tx2">
                  <a:lumMod val="10000"/>
                </a:schemeClr>
              </a:solidFill>
              <a:effectLst>
                <a:outerShdw blurRad="38100" dist="38100" dir="2700000" algn="tl">
                  <a:srgbClr val="000000">
                    <a:alpha val="43137"/>
                  </a:srgbClr>
                </a:outerShdw>
              </a:effectLst>
              <a:latin typeface="+mn-lt"/>
            </a:endParaRPr>
          </a:p>
          <a:p>
            <a:pPr marL="609600" indent="-609600">
              <a:spcBef>
                <a:spcPct val="20000"/>
              </a:spcBef>
              <a:buClr>
                <a:schemeClr val="accent1"/>
              </a:buClr>
              <a:buSzPct val="80000"/>
              <a:buFont typeface="Wingdings 2" pitchFamily="18" charset="2"/>
              <a:buChar char=""/>
              <a:defRPr/>
            </a:pPr>
            <a:endParaRPr lang="en-US" sz="3000" kern="0" dirty="0">
              <a:solidFill>
                <a:schemeClr val="tx2">
                  <a:lumMod val="10000"/>
                </a:schemeClr>
              </a:solidFill>
              <a:effectLst>
                <a:outerShdw blurRad="38100" dist="38100" dir="2700000" algn="tl">
                  <a:srgbClr val="000000">
                    <a:alpha val="43137"/>
                  </a:srgbClr>
                </a:outerShdw>
              </a:effectLst>
              <a:latin typeface="+mn-lt"/>
            </a:endParaRPr>
          </a:p>
        </p:txBody>
      </p:sp>
      <p:pic>
        <p:nvPicPr>
          <p:cNvPr id="10" name="Picture 4" descr="ANd9GcRGt1ULlEmBO_rw1_-GubggK16ORKFuTHDDPKQG6aLPUO3-Tgm1-A"/>
          <p:cNvPicPr>
            <a:picLocks noChangeAspect="1" noChangeArrowheads="1"/>
          </p:cNvPicPr>
          <p:nvPr/>
        </p:nvPicPr>
        <p:blipFill>
          <a:blip r:embed="rId2"/>
          <a:srcRect/>
          <a:stretch>
            <a:fillRect/>
          </a:stretch>
        </p:blipFill>
        <p:spPr bwMode="auto">
          <a:xfrm>
            <a:off x="1547813" y="5157788"/>
            <a:ext cx="2219325" cy="1162050"/>
          </a:xfrm>
          <a:prstGeom prst="rect">
            <a:avLst/>
          </a:prstGeom>
          <a:noFill/>
          <a:ln w="9525">
            <a:noFill/>
            <a:miter lim="800000"/>
            <a:headEnd/>
            <a:tailEnd/>
          </a:ln>
        </p:spPr>
      </p:pic>
      <p:sp>
        <p:nvSpPr>
          <p:cNvPr id="12" name="Cloud 11"/>
          <p:cNvSpPr/>
          <p:nvPr/>
        </p:nvSpPr>
        <p:spPr bwMode="auto">
          <a:xfrm>
            <a:off x="4932363" y="4941888"/>
            <a:ext cx="2519362" cy="1582737"/>
          </a:xfrm>
          <a:prstGeom prst="cloud">
            <a:avLst/>
          </a:prstGeom>
          <a:solidFill>
            <a:schemeClr val="tx1"/>
          </a:solidFill>
          <a:ln w="9525" cap="flat" cmpd="sng" algn="ctr">
            <a:solidFill>
              <a:schemeClr val="tx2">
                <a:lumMod val="10000"/>
              </a:schemeClr>
            </a:solidFill>
            <a:prstDash val="solid"/>
            <a:round/>
            <a:headEnd type="none" w="med" len="med"/>
            <a:tailEnd type="none" w="med" len="med"/>
          </a:ln>
          <a:effectLst/>
        </p:spPr>
        <p:txBody>
          <a:bodyPr/>
          <a:lstStyle/>
          <a:p>
            <a:pPr eaLnBrk="0" hangingPunct="0">
              <a:defRPr/>
            </a:pPr>
            <a:endParaRPr lang="en-IE"/>
          </a:p>
        </p:txBody>
      </p:sp>
      <p:cxnSp>
        <p:nvCxnSpPr>
          <p:cNvPr id="14" name="Straight Connector 13"/>
          <p:cNvCxnSpPr>
            <a:cxnSpLocks noChangeShapeType="1"/>
          </p:cNvCxnSpPr>
          <p:nvPr/>
        </p:nvCxnSpPr>
        <p:spPr bwMode="auto">
          <a:xfrm>
            <a:off x="827088" y="3716338"/>
            <a:ext cx="5976937" cy="0"/>
          </a:xfrm>
          <a:prstGeom prst="line">
            <a:avLst/>
          </a:prstGeom>
          <a:noFill/>
          <a:ln w="76200" algn="ctr">
            <a:solidFill>
              <a:srgbClr val="C00000"/>
            </a:solidFill>
            <a:round/>
            <a:headEnd/>
            <a:tailEnd/>
          </a:ln>
        </p:spPr>
      </p:cxnSp>
    </p:spTree>
    <p:extLst>
      <p:ext uri="{BB962C8B-B14F-4D97-AF65-F5344CB8AC3E}">
        <p14:creationId xmlns:p14="http://schemas.microsoft.com/office/powerpoint/2010/main" val="184804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p:cNvSpPr>
          <p:nvPr>
            <p:ph type="body" sz="half" idx="1"/>
          </p:nvPr>
        </p:nvSpPr>
        <p:spPr>
          <a:xfrm>
            <a:off x="457200" y="1385888"/>
            <a:ext cx="8686800" cy="5472112"/>
          </a:xfrm>
        </p:spPr>
        <p:txBody>
          <a:bodyPr/>
          <a:lstStyle/>
          <a:p>
            <a:pPr>
              <a:defRPr/>
            </a:pPr>
            <a:r>
              <a:rPr lang="en-IE" sz="2600" dirty="0">
                <a:effectLst>
                  <a:outerShdw blurRad="38100" dist="38100" dir="2700000" algn="tl">
                    <a:srgbClr val="000000">
                      <a:alpha val="43137"/>
                    </a:srgbClr>
                  </a:outerShdw>
                </a:effectLst>
                <a:latin typeface="Georgia" pitchFamily="18" charset="0"/>
              </a:rPr>
              <a:t>All arguments share the characteristics of being composed of a network of propositions, prose-based or otherwise, that are structured via logical, inferential relationships:</a:t>
            </a:r>
          </a:p>
          <a:p>
            <a:pPr>
              <a:defRPr/>
            </a:pPr>
            <a:endParaRPr lang="en-IE" sz="1000" dirty="0">
              <a:effectLst>
                <a:outerShdw blurRad="38100" dist="38100" dir="2700000" algn="tl">
                  <a:srgbClr val="000000">
                    <a:alpha val="43137"/>
                  </a:srgbClr>
                </a:outerShdw>
              </a:effectLst>
              <a:latin typeface="Georgia" pitchFamily="18" charset="0"/>
            </a:endParaRPr>
          </a:p>
          <a:p>
            <a:pPr>
              <a:defRPr/>
            </a:pPr>
            <a:r>
              <a:rPr lang="en-IE" sz="2600" dirty="0">
                <a:effectLst>
                  <a:outerShdw blurRad="38100" dist="38100" dir="2700000" algn="tl">
                    <a:srgbClr val="000000">
                      <a:alpha val="43137"/>
                    </a:srgbClr>
                  </a:outerShdw>
                </a:effectLst>
                <a:latin typeface="Georgia" pitchFamily="18" charset="0"/>
              </a:rPr>
              <a:t>A central claim</a:t>
            </a:r>
          </a:p>
          <a:p>
            <a:pPr>
              <a:defRPr/>
            </a:pPr>
            <a:endParaRPr lang="en-IE" sz="900" dirty="0">
              <a:effectLst>
                <a:outerShdw blurRad="38100" dist="38100" dir="2700000" algn="tl">
                  <a:srgbClr val="000000">
                    <a:alpha val="43137"/>
                  </a:srgbClr>
                </a:outerShdw>
              </a:effectLst>
              <a:latin typeface="Georgia" pitchFamily="18" charset="0"/>
            </a:endParaRPr>
          </a:p>
          <a:p>
            <a:pPr>
              <a:defRPr/>
            </a:pPr>
            <a:r>
              <a:rPr lang="en-IE" sz="2600" dirty="0">
                <a:effectLst>
                  <a:outerShdw blurRad="38100" dist="38100" dir="2700000" algn="tl">
                    <a:srgbClr val="000000">
                      <a:alpha val="43137"/>
                    </a:srgbClr>
                  </a:outerShdw>
                </a:effectLst>
                <a:latin typeface="Georgia" pitchFamily="18" charset="0"/>
              </a:rPr>
              <a:t>Reasons for why the central claim is true</a:t>
            </a:r>
          </a:p>
          <a:p>
            <a:pPr>
              <a:defRPr/>
            </a:pPr>
            <a:endParaRPr lang="en-IE" sz="900" dirty="0">
              <a:effectLst>
                <a:outerShdw blurRad="38100" dist="38100" dir="2700000" algn="tl">
                  <a:srgbClr val="000000">
                    <a:alpha val="43137"/>
                  </a:srgbClr>
                </a:outerShdw>
              </a:effectLst>
              <a:latin typeface="Georgia" pitchFamily="18" charset="0"/>
            </a:endParaRPr>
          </a:p>
          <a:p>
            <a:pPr>
              <a:defRPr/>
            </a:pPr>
            <a:r>
              <a:rPr lang="en-IE" sz="2600" dirty="0">
                <a:effectLst>
                  <a:outerShdw blurRad="38100" dist="38100" dir="2700000" algn="tl">
                    <a:srgbClr val="000000">
                      <a:alpha val="43137"/>
                    </a:srgbClr>
                  </a:outerShdw>
                </a:effectLst>
                <a:latin typeface="Georgia" pitchFamily="18" charset="0"/>
              </a:rPr>
              <a:t>Objections to the central claim</a:t>
            </a:r>
          </a:p>
          <a:p>
            <a:pPr>
              <a:defRPr/>
            </a:pPr>
            <a:endParaRPr lang="en-IE" sz="900" dirty="0">
              <a:effectLst>
                <a:outerShdw blurRad="38100" dist="38100" dir="2700000" algn="tl">
                  <a:srgbClr val="000000">
                    <a:alpha val="43137"/>
                  </a:srgbClr>
                </a:outerShdw>
              </a:effectLst>
              <a:latin typeface="Georgia" pitchFamily="18" charset="0"/>
            </a:endParaRPr>
          </a:p>
          <a:p>
            <a:pPr>
              <a:defRPr/>
            </a:pPr>
            <a:r>
              <a:rPr lang="en-IE" sz="2600" dirty="0">
                <a:effectLst>
                  <a:outerShdw blurRad="38100" dist="38100" dir="2700000" algn="tl">
                    <a:srgbClr val="000000">
                      <a:alpha val="43137"/>
                    </a:srgbClr>
                  </a:outerShdw>
                </a:effectLst>
                <a:latin typeface="Georgia" pitchFamily="18" charset="0"/>
              </a:rPr>
              <a:t>Rebuttals that object to objections</a:t>
            </a:r>
          </a:p>
        </p:txBody>
      </p:sp>
      <p:sp>
        <p:nvSpPr>
          <p:cNvPr id="3074" name="Title 1"/>
          <p:cNvSpPr>
            <a:spLocks/>
          </p:cNvSpPr>
          <p:nvPr/>
        </p:nvSpPr>
        <p:spPr bwMode="auto">
          <a:xfrm>
            <a:off x="0" y="0"/>
            <a:ext cx="9144000" cy="1143000"/>
          </a:xfrm>
          <a:prstGeom prst="rect">
            <a:avLst/>
          </a:prstGeom>
          <a:noFill/>
          <a:ln w="9525">
            <a:noFill/>
            <a:miter lim="800000"/>
            <a:headEnd/>
            <a:tailEnd/>
          </a:ln>
        </p:spPr>
        <p:txBody>
          <a:bodyPr anchor="ctr"/>
          <a:lstStyle/>
          <a:p>
            <a:pPr algn="ctr"/>
            <a:r>
              <a:rPr lang="en-IE" sz="3400" b="1">
                <a:effectLst>
                  <a:outerShdw blurRad="38100" dist="38100" dir="2700000" algn="tl">
                    <a:srgbClr val="000000"/>
                  </a:outerShdw>
                </a:effectLst>
                <a:latin typeface="Georgia" pitchFamily="18" charset="0"/>
              </a:rPr>
              <a:t>Remember, an Essay is an argument!</a:t>
            </a:r>
            <a:endParaRPr lang="en-US" sz="3400" b="1">
              <a:effectLst>
                <a:outerShdw blurRad="38100" dist="38100" dir="2700000" algn="tl">
                  <a:srgbClr val="000000"/>
                </a:outerShd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1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1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1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0"/>
            <a:ext cx="8229600" cy="1143000"/>
          </a:xfrm>
        </p:spPr>
        <p:txBody>
          <a:bodyPr>
            <a:normAutofit/>
          </a:bodyPr>
          <a:lstStyle/>
          <a:p>
            <a:r>
              <a:rPr lang="en-IE" b="1">
                <a:solidFill>
                  <a:schemeClr val="accent2"/>
                </a:solidFill>
                <a:effectLst>
                  <a:outerShdw blurRad="38100" dist="38100" dir="2700000" algn="tl">
                    <a:srgbClr val="C0C0C0"/>
                  </a:outerShdw>
                </a:effectLst>
                <a:latin typeface="Georgia" pitchFamily="18" charset="0"/>
              </a:rPr>
              <a:t>Presentation</a:t>
            </a:r>
            <a:endParaRPr lang="en-US" b="1">
              <a:solidFill>
                <a:schemeClr val="accent2"/>
              </a:solidFill>
              <a:effectLst>
                <a:outerShdw blurRad="38100" dist="38100" dir="2700000" algn="tl">
                  <a:srgbClr val="C0C0C0"/>
                </a:outerShdw>
              </a:effectLst>
              <a:latin typeface="Georgia" pitchFamily="18" charset="0"/>
            </a:endParaRPr>
          </a:p>
        </p:txBody>
      </p:sp>
      <p:sp>
        <p:nvSpPr>
          <p:cNvPr id="23555" name="Content Placeholder 2"/>
          <p:cNvSpPr>
            <a:spLocks noGrp="1"/>
          </p:cNvSpPr>
          <p:nvPr>
            <p:ph idx="4294967295"/>
          </p:nvPr>
        </p:nvSpPr>
        <p:spPr>
          <a:xfrm>
            <a:off x="914400" y="981075"/>
            <a:ext cx="8229600" cy="5543550"/>
          </a:xfrm>
        </p:spPr>
        <p:txBody>
          <a:bodyPr/>
          <a:lstStyle/>
          <a:p>
            <a:r>
              <a:rPr lang="en-IE" sz="2800">
                <a:latin typeface="Georgia" pitchFamily="18" charset="0"/>
              </a:rPr>
              <a:t>Pictures are cute, but don’t belong in an essay</a:t>
            </a:r>
          </a:p>
          <a:p>
            <a:pPr lvl="1"/>
            <a:r>
              <a:rPr lang="en-IE" sz="2400">
                <a:latin typeface="Georgia" pitchFamily="18" charset="0"/>
              </a:rPr>
              <a:t>If you think a diagram or chart might help elaborate or clarify, include it as a figure.</a:t>
            </a:r>
          </a:p>
          <a:p>
            <a:pPr lvl="1"/>
            <a:r>
              <a:rPr lang="en-IE" sz="2400">
                <a:latin typeface="Georgia" pitchFamily="18" charset="0"/>
              </a:rPr>
              <a:t>Tables might also be included.</a:t>
            </a:r>
          </a:p>
          <a:p>
            <a:pPr lvl="1">
              <a:buFontTx/>
              <a:buNone/>
            </a:pPr>
            <a:endParaRPr lang="en-IE" sz="2400"/>
          </a:p>
          <a:p>
            <a:endParaRPr lang="en-IE" sz="2400"/>
          </a:p>
          <a:p>
            <a:endParaRPr lang="en-IE"/>
          </a:p>
          <a:p>
            <a:endParaRPr lang="en-US"/>
          </a:p>
        </p:txBody>
      </p:sp>
      <p:pic>
        <p:nvPicPr>
          <p:cNvPr id="23556" name="Picture 1"/>
          <p:cNvPicPr>
            <a:picLocks noChangeAspect="1" noChangeArrowheads="1"/>
          </p:cNvPicPr>
          <p:nvPr/>
        </p:nvPicPr>
        <p:blipFill>
          <a:blip r:embed="rId2"/>
          <a:srcRect/>
          <a:stretch>
            <a:fillRect/>
          </a:stretch>
        </p:blipFill>
        <p:spPr bwMode="auto">
          <a:xfrm>
            <a:off x="179388" y="3124200"/>
            <a:ext cx="4679950" cy="3448050"/>
          </a:xfrm>
          <a:prstGeom prst="rect">
            <a:avLst/>
          </a:prstGeom>
          <a:noFill/>
          <a:ln w="9525">
            <a:noFill/>
            <a:miter lim="800000"/>
            <a:headEnd/>
            <a:tailEnd/>
          </a:ln>
        </p:spPr>
      </p:pic>
      <p:sp>
        <p:nvSpPr>
          <p:cNvPr id="23557" name="Rectangle 6"/>
          <p:cNvSpPr>
            <a:spLocks noChangeArrowheads="1"/>
          </p:cNvSpPr>
          <p:nvPr/>
        </p:nvSpPr>
        <p:spPr bwMode="auto">
          <a:xfrm>
            <a:off x="0" y="6524625"/>
            <a:ext cx="4572000" cy="261938"/>
          </a:xfrm>
          <a:prstGeom prst="rect">
            <a:avLst/>
          </a:prstGeom>
          <a:noFill/>
          <a:ln w="9525">
            <a:noFill/>
            <a:miter lim="800000"/>
            <a:headEnd/>
            <a:tailEnd/>
          </a:ln>
        </p:spPr>
        <p:txBody>
          <a:bodyPr>
            <a:spAutoFit/>
          </a:bodyPr>
          <a:lstStyle/>
          <a:p>
            <a:r>
              <a:rPr lang="en-IE" sz="1100" i="1">
                <a:cs typeface="Arial" charset="0"/>
              </a:rPr>
              <a:t>Figure 1: A system of cognitive processes for educational objectives </a:t>
            </a:r>
            <a:endParaRPr lang="en-US" sz="1100">
              <a:cs typeface="Arial" charset="0"/>
            </a:endParaRPr>
          </a:p>
        </p:txBody>
      </p:sp>
      <p:graphicFrame>
        <p:nvGraphicFramePr>
          <p:cNvPr id="126995" name="Group 19"/>
          <p:cNvGraphicFramePr>
            <a:graphicFrameLocks noGrp="1"/>
          </p:cNvGraphicFramePr>
          <p:nvPr/>
        </p:nvGraphicFramePr>
        <p:xfrm>
          <a:off x="4932363" y="3716338"/>
          <a:ext cx="3849687" cy="2430780"/>
        </p:xfrm>
        <a:graphic>
          <a:graphicData uri="http://schemas.openxmlformats.org/drawingml/2006/table">
            <a:tbl>
              <a:tblPr/>
              <a:tblGrid>
                <a:gridCol w="3849687"/>
              </a:tblGrid>
              <a:tr h="419100">
                <a:tc>
                  <a:txBody>
                    <a:bodyPr/>
                    <a:lstStyle/>
                    <a:p>
                      <a:pPr marL="452438" marR="0" lvl="0" indent="0" algn="l" defTabSz="914400" rtl="0" eaLnBrk="1" fontAlgn="base" latinLnBrk="0" hangingPunct="1">
                        <a:lnSpc>
                          <a:spcPct val="100000"/>
                        </a:lnSpc>
                        <a:spcBef>
                          <a:spcPct val="0"/>
                        </a:spcBef>
                        <a:spcAft>
                          <a:spcPct val="0"/>
                        </a:spcAft>
                        <a:buClrTx/>
                        <a:buSzTx/>
                        <a:buFontTx/>
                        <a:buNone/>
                        <a:tabLst/>
                      </a:pPr>
                      <a:endParaRPr kumimoji="0" lang="en-IE" sz="1100" b="0" i="0" u="none" strike="noStrike" cap="none" normalizeH="0" baseline="0" smtClean="0">
                        <a:ln>
                          <a:noFill/>
                        </a:ln>
                        <a:solidFill>
                          <a:schemeClr val="tx1"/>
                        </a:solidFill>
                        <a:effectLst/>
                        <a:latin typeface="Times New Roman" pitchFamily="18" charset="0"/>
                        <a:cs typeface="Times New Roman" pitchFamily="18" charset="0"/>
                      </a:endParaRPr>
                    </a:p>
                    <a:p>
                      <a:pPr marL="452438" marR="0" lvl="0" indent="0" algn="l" defTabSz="914400" rtl="0" eaLnBrk="1" fontAlgn="base" latinLnBrk="0" hangingPunct="1">
                        <a:lnSpc>
                          <a:spcPct val="150000"/>
                        </a:lnSpc>
                        <a:spcBef>
                          <a:spcPct val="0"/>
                        </a:spcBef>
                        <a:spcAft>
                          <a:spcPct val="0"/>
                        </a:spcAft>
                        <a:buClrTx/>
                        <a:buSzTx/>
                        <a:buFont typeface="Calibri" pitchFamily="34" charset="0"/>
                        <a:buAutoNum type="arabicPeriod"/>
                        <a:tabLst/>
                      </a:pPr>
                      <a:r>
                        <a:rPr kumimoji="0" lang="en-IE" sz="1100" b="0" i="0" u="none" strike="noStrike" cap="none" normalizeH="0" baseline="0" smtClean="0">
                          <a:ln>
                            <a:noFill/>
                          </a:ln>
                          <a:solidFill>
                            <a:schemeClr val="tx1"/>
                          </a:solidFill>
                          <a:effectLst/>
                          <a:latin typeface="Times New Roman" pitchFamily="18" charset="0"/>
                          <a:cs typeface="Times New Roman" pitchFamily="18" charset="0"/>
                        </a:rPr>
                        <a:t>Identifying arguments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50825">
                <a:tc>
                  <a:txBody>
                    <a:bodyPr/>
                    <a:lstStyle/>
                    <a:p>
                      <a:pPr marL="342900" marR="0" lvl="0" indent="-342900" algn="l" defTabSz="914400" rtl="0" eaLnBrk="1" fontAlgn="base" latinLnBrk="0" hangingPunct="1">
                        <a:lnSpc>
                          <a:spcPct val="150000"/>
                        </a:lnSpc>
                        <a:spcBef>
                          <a:spcPct val="0"/>
                        </a:spcBef>
                        <a:spcAft>
                          <a:spcPct val="0"/>
                        </a:spcAft>
                        <a:buClrTx/>
                        <a:buSzTx/>
                        <a:buFont typeface="Calibri" pitchFamily="34" charset="0"/>
                        <a:buAutoNum type="arabicPeriod"/>
                        <a:tabLst/>
                      </a:pPr>
                      <a:r>
                        <a:rPr kumimoji="0" lang="en-IE" sz="1100" b="0" i="0" u="none" strike="noStrike" cap="none" normalizeH="0" baseline="0" smtClean="0">
                          <a:ln>
                            <a:noFill/>
                          </a:ln>
                          <a:solidFill>
                            <a:schemeClr val="tx1"/>
                          </a:solidFill>
                          <a:effectLst/>
                          <a:latin typeface="Times New Roman" pitchFamily="18" charset="0"/>
                          <a:cs typeface="Times New Roman" pitchFamily="18" charset="0"/>
                        </a:rPr>
                        <a:t>Standardizing arguments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horzOverflow="overflow">
                    <a:lnL>
                      <a:noFill/>
                    </a:lnL>
                    <a:lnR>
                      <a:noFill/>
                    </a:lnR>
                    <a:lnT>
                      <a:noFill/>
                    </a:lnT>
                    <a:lnB>
                      <a:noFill/>
                    </a:lnB>
                    <a:lnTlToBr>
                      <a:noFill/>
                    </a:lnTlToBr>
                    <a:lnBlToTr>
                      <a:noFill/>
                    </a:lnBlToTr>
                    <a:noFill/>
                  </a:tcPr>
                </a:tc>
              </a:tr>
              <a:tr h="250825">
                <a:tc>
                  <a:txBody>
                    <a:bodyPr/>
                    <a:lstStyle/>
                    <a:p>
                      <a:pPr marL="342900" marR="0" lvl="0" indent="-342900" algn="l" defTabSz="914400" rtl="0" eaLnBrk="1" fontAlgn="base" latinLnBrk="0" hangingPunct="1">
                        <a:lnSpc>
                          <a:spcPct val="150000"/>
                        </a:lnSpc>
                        <a:spcBef>
                          <a:spcPct val="0"/>
                        </a:spcBef>
                        <a:spcAft>
                          <a:spcPct val="0"/>
                        </a:spcAft>
                        <a:buClrTx/>
                        <a:buSzTx/>
                        <a:buFont typeface="Calibri" pitchFamily="34" charset="0"/>
                        <a:buAutoNum type="arabicPeriod"/>
                        <a:tabLst/>
                      </a:pPr>
                      <a:r>
                        <a:rPr kumimoji="0" lang="en-IE" sz="1100" b="0" i="0" u="none" strike="noStrike" cap="none" normalizeH="0" baseline="0" smtClean="0">
                          <a:ln>
                            <a:noFill/>
                          </a:ln>
                          <a:solidFill>
                            <a:schemeClr val="tx1"/>
                          </a:solidFill>
                          <a:effectLst/>
                          <a:latin typeface="Times New Roman" pitchFamily="18" charset="0"/>
                          <a:cs typeface="Times New Roman" pitchFamily="18" charset="0"/>
                        </a:rPr>
                        <a:t>Necessary and sufficient conditions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horzOverflow="overflow">
                    <a:lnL>
                      <a:noFill/>
                    </a:lnL>
                    <a:lnR>
                      <a:noFill/>
                    </a:lnR>
                    <a:lnT>
                      <a:noFill/>
                    </a:lnT>
                    <a:lnB>
                      <a:noFill/>
                    </a:lnB>
                    <a:lnTlToBr>
                      <a:noFill/>
                    </a:lnTlToBr>
                    <a:lnBlToTr>
                      <a:noFill/>
                    </a:lnBlToTr>
                    <a:noFill/>
                  </a:tcPr>
                </a:tc>
              </a:tr>
              <a:tr h="250825">
                <a:tc>
                  <a:txBody>
                    <a:bodyPr/>
                    <a:lstStyle/>
                    <a:p>
                      <a:pPr marL="342900" marR="0" lvl="0" indent="-342900" algn="l" defTabSz="914400" rtl="0" eaLnBrk="1" fontAlgn="base" latinLnBrk="0" hangingPunct="1">
                        <a:lnSpc>
                          <a:spcPct val="150000"/>
                        </a:lnSpc>
                        <a:spcBef>
                          <a:spcPct val="0"/>
                        </a:spcBef>
                        <a:spcAft>
                          <a:spcPct val="0"/>
                        </a:spcAft>
                        <a:buClrTx/>
                        <a:buSzTx/>
                        <a:buFont typeface="Calibri" pitchFamily="34" charset="0"/>
                        <a:buAutoNum type="arabicPeriod"/>
                        <a:tabLst/>
                      </a:pPr>
                      <a:r>
                        <a:rPr kumimoji="0" lang="en-IE" sz="1100" b="0" i="0" u="none" strike="noStrike" cap="none" normalizeH="0" baseline="0" smtClean="0">
                          <a:ln>
                            <a:noFill/>
                          </a:ln>
                          <a:solidFill>
                            <a:schemeClr val="tx1"/>
                          </a:solidFill>
                          <a:effectLst/>
                          <a:latin typeface="Times New Roman" pitchFamily="18" charset="0"/>
                          <a:cs typeface="Times New Roman" pitchFamily="18" charset="0"/>
                        </a:rPr>
                        <a:t>Language (definitions and fallacies of language)</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horzOverflow="overflow">
                    <a:lnL>
                      <a:noFill/>
                    </a:lnL>
                    <a:lnR>
                      <a:noFill/>
                    </a:lnR>
                    <a:lnT>
                      <a:noFill/>
                    </a:lnT>
                    <a:lnB>
                      <a:noFill/>
                    </a:lnB>
                    <a:lnTlToBr>
                      <a:noFill/>
                    </a:lnTlToBr>
                    <a:lnBlToTr>
                      <a:noFill/>
                    </a:lnBlToTr>
                    <a:noFill/>
                  </a:tcPr>
                </a:tc>
              </a:tr>
              <a:tr h="250825">
                <a:tc>
                  <a:txBody>
                    <a:bodyPr/>
                    <a:lstStyle/>
                    <a:p>
                      <a:pPr marL="342900" marR="0" lvl="0" indent="-342900" algn="l" defTabSz="914400" rtl="0" eaLnBrk="1" fontAlgn="base" latinLnBrk="0" hangingPunct="1">
                        <a:lnSpc>
                          <a:spcPct val="150000"/>
                        </a:lnSpc>
                        <a:spcBef>
                          <a:spcPct val="0"/>
                        </a:spcBef>
                        <a:spcAft>
                          <a:spcPct val="0"/>
                        </a:spcAft>
                        <a:buClrTx/>
                        <a:buSzTx/>
                        <a:buFont typeface="Calibri" pitchFamily="34" charset="0"/>
                        <a:buAutoNum type="arabicPeriod"/>
                        <a:tabLst/>
                      </a:pPr>
                      <a:r>
                        <a:rPr kumimoji="0" lang="en-IE" sz="1100" b="0" i="0" u="none" strike="noStrike" cap="none" normalizeH="0" baseline="0" smtClean="0">
                          <a:ln>
                            <a:noFill/>
                          </a:ln>
                          <a:solidFill>
                            <a:schemeClr val="tx1"/>
                          </a:solidFill>
                          <a:effectLst/>
                          <a:latin typeface="Times New Roman" pitchFamily="18" charset="0"/>
                          <a:cs typeface="Times New Roman" pitchFamily="18" charset="0"/>
                        </a:rPr>
                        <a:t>Accepting premises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horzOverflow="overflow">
                    <a:lnL>
                      <a:noFill/>
                    </a:lnL>
                    <a:lnR>
                      <a:noFill/>
                    </a:lnR>
                    <a:lnT>
                      <a:noFill/>
                    </a:lnT>
                    <a:lnB>
                      <a:noFill/>
                    </a:lnB>
                    <a:lnTlToBr>
                      <a:noFill/>
                    </a:lnTlToBr>
                    <a:lnBlToTr>
                      <a:noFill/>
                    </a:lnBlToTr>
                    <a:noFill/>
                  </a:tcPr>
                </a:tc>
              </a:tr>
              <a:tr h="250825">
                <a:tc>
                  <a:txBody>
                    <a:bodyPr/>
                    <a:lstStyle/>
                    <a:p>
                      <a:pPr marL="342900" marR="0" lvl="0" indent="-342900" algn="l" defTabSz="914400" rtl="0" eaLnBrk="1" fontAlgn="base" latinLnBrk="0" hangingPunct="1">
                        <a:lnSpc>
                          <a:spcPct val="150000"/>
                        </a:lnSpc>
                        <a:spcBef>
                          <a:spcPct val="0"/>
                        </a:spcBef>
                        <a:spcAft>
                          <a:spcPct val="0"/>
                        </a:spcAft>
                        <a:buClrTx/>
                        <a:buSzTx/>
                        <a:buFont typeface="Calibri" pitchFamily="34" charset="0"/>
                        <a:buAutoNum type="arabicPeriod"/>
                        <a:tabLst/>
                      </a:pPr>
                      <a:r>
                        <a:rPr kumimoji="0" lang="en-IE" sz="1100" b="0" i="0" u="none" strike="noStrike" cap="none" normalizeH="0" baseline="0" smtClean="0">
                          <a:ln>
                            <a:noFill/>
                          </a:ln>
                          <a:solidFill>
                            <a:schemeClr val="tx1"/>
                          </a:solidFill>
                          <a:effectLst/>
                          <a:latin typeface="Times New Roman" pitchFamily="18" charset="0"/>
                          <a:cs typeface="Times New Roman" pitchFamily="18" charset="0"/>
                        </a:rPr>
                        <a:t>Accepting relevance</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horzOverflow="overflow">
                    <a:lnL>
                      <a:noFill/>
                    </a:lnL>
                    <a:lnR>
                      <a:noFill/>
                    </a:lnR>
                    <a:lnT>
                      <a:noFill/>
                    </a:lnT>
                    <a:lnB>
                      <a:noFill/>
                    </a:lnB>
                    <a:lnTlToBr>
                      <a:noFill/>
                    </a:lnTlToBr>
                    <a:lnBlToTr>
                      <a:noFill/>
                    </a:lnBlToTr>
                    <a:noFill/>
                  </a:tcPr>
                </a:tc>
              </a:tr>
              <a:tr h="250825">
                <a:tc>
                  <a:txBody>
                    <a:bodyPr/>
                    <a:lstStyle/>
                    <a:p>
                      <a:pPr marL="342900" marR="0" lvl="0" indent="-342900" algn="l" defTabSz="914400" rtl="0" eaLnBrk="1" fontAlgn="base" latinLnBrk="0" hangingPunct="1">
                        <a:lnSpc>
                          <a:spcPct val="150000"/>
                        </a:lnSpc>
                        <a:spcBef>
                          <a:spcPct val="0"/>
                        </a:spcBef>
                        <a:spcAft>
                          <a:spcPct val="0"/>
                        </a:spcAft>
                        <a:buClrTx/>
                        <a:buSzTx/>
                        <a:buFont typeface="Calibri" pitchFamily="34" charset="0"/>
                        <a:buAutoNum type="arabicPeriod"/>
                        <a:tabLst/>
                      </a:pPr>
                      <a:r>
                        <a:rPr kumimoji="0" lang="en-IE" sz="1100" b="0" i="0" u="none" strike="noStrike" cap="none" normalizeH="0" baseline="0" smtClean="0">
                          <a:ln>
                            <a:noFill/>
                          </a:ln>
                          <a:solidFill>
                            <a:schemeClr val="tx1"/>
                          </a:solidFill>
                          <a:effectLst/>
                          <a:latin typeface="Times New Roman" pitchFamily="18" charset="0"/>
                          <a:cs typeface="Times New Roman" pitchFamily="18" charset="0"/>
                        </a:rPr>
                        <a:t>Arguments from analogy</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horzOverflow="overflow">
                    <a:lnL>
                      <a:noFill/>
                    </a:lnL>
                    <a:lnR>
                      <a:noFill/>
                    </a:lnR>
                    <a:lnT>
                      <a:noFill/>
                    </a:lnT>
                    <a:lnB>
                      <a:noFill/>
                    </a:lnB>
                    <a:lnTlToBr>
                      <a:noFill/>
                    </a:lnTlToBr>
                    <a:lnBlToTr>
                      <a:noFill/>
                    </a:lnBlToTr>
                    <a:noFill/>
                  </a:tcPr>
                </a:tc>
              </a:tr>
              <a:tr h="250825">
                <a:tc>
                  <a:txBody>
                    <a:bodyPr/>
                    <a:lstStyle/>
                    <a:p>
                      <a:pPr marL="342900" marR="0" lvl="0" indent="-342900" algn="l" defTabSz="914400" rtl="0" eaLnBrk="1" fontAlgn="base" latinLnBrk="0" hangingPunct="1">
                        <a:lnSpc>
                          <a:spcPct val="150000"/>
                        </a:lnSpc>
                        <a:spcBef>
                          <a:spcPct val="0"/>
                        </a:spcBef>
                        <a:spcAft>
                          <a:spcPct val="0"/>
                        </a:spcAft>
                        <a:buClrTx/>
                        <a:buSzTx/>
                        <a:buFont typeface="Calibri" pitchFamily="34" charset="0"/>
                        <a:buAutoNum type="arabicPeriod"/>
                        <a:tabLst/>
                      </a:pPr>
                      <a:r>
                        <a:rPr kumimoji="0" lang="en-IE" sz="1100" b="0" i="0" u="none" strike="noStrike" cap="none" normalizeH="0" baseline="0" smtClean="0">
                          <a:ln>
                            <a:noFill/>
                          </a:ln>
                          <a:solidFill>
                            <a:schemeClr val="tx1"/>
                          </a:solidFill>
                          <a:effectLst/>
                          <a:latin typeface="Times New Roman" pitchFamily="18" charset="0"/>
                          <a:cs typeface="Times New Roman" pitchFamily="18" charset="0"/>
                        </a:rPr>
                        <a:t>Arguments from experience</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horzOverflow="overflow">
                    <a:lnL>
                      <a:noFill/>
                    </a:lnL>
                    <a:lnR>
                      <a:noFill/>
                    </a:lnR>
                    <a:lnT>
                      <a:noFill/>
                    </a:lnT>
                    <a:lnB>
                      <a:noFill/>
                    </a:lnB>
                    <a:lnTlToBr>
                      <a:noFill/>
                    </a:lnTlToBr>
                    <a:lnBlToTr>
                      <a:noFill/>
                    </a:lnBlToTr>
                    <a:noFill/>
                  </a:tcPr>
                </a:tc>
              </a:tr>
              <a:tr h="250825">
                <a:tc>
                  <a:txBody>
                    <a:bodyPr/>
                    <a:lstStyle/>
                    <a:p>
                      <a:pPr marL="342900" marR="0" lvl="0" indent="-342900" algn="l" defTabSz="914400" rtl="0" eaLnBrk="1" fontAlgn="base" latinLnBrk="0" hangingPunct="1">
                        <a:lnSpc>
                          <a:spcPct val="150000"/>
                        </a:lnSpc>
                        <a:spcBef>
                          <a:spcPct val="0"/>
                        </a:spcBef>
                        <a:spcAft>
                          <a:spcPct val="0"/>
                        </a:spcAft>
                        <a:buClrTx/>
                        <a:buSzTx/>
                        <a:buFont typeface="Calibri" pitchFamily="34" charset="0"/>
                        <a:buAutoNum type="arabicPeriod"/>
                        <a:tabLst/>
                      </a:pPr>
                      <a:r>
                        <a:rPr kumimoji="0" lang="en-IE" sz="1100" b="0" i="0" u="none" strike="noStrike" cap="none" normalizeH="0" baseline="0" smtClean="0">
                          <a:ln>
                            <a:noFill/>
                          </a:ln>
                          <a:solidFill>
                            <a:schemeClr val="tx1"/>
                          </a:solidFill>
                          <a:effectLst/>
                          <a:latin typeface="Times New Roman" pitchFamily="18" charset="0"/>
                          <a:cs typeface="Times New Roman" pitchFamily="18" charset="0"/>
                        </a:rPr>
                        <a:t>Causal arguments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570" name="Rectangle 9"/>
          <p:cNvSpPr>
            <a:spLocks noChangeArrowheads="1"/>
          </p:cNvSpPr>
          <p:nvPr/>
        </p:nvSpPr>
        <p:spPr bwMode="auto">
          <a:xfrm>
            <a:off x="4859338" y="3429000"/>
            <a:ext cx="4105275" cy="287338"/>
          </a:xfrm>
          <a:prstGeom prst="rect">
            <a:avLst/>
          </a:prstGeom>
          <a:noFill/>
          <a:ln w="9525">
            <a:noFill/>
            <a:miter lim="800000"/>
            <a:headEnd/>
            <a:tailEnd/>
          </a:ln>
        </p:spPr>
        <p:txBody>
          <a:bodyPr>
            <a:spAutoFit/>
          </a:bodyPr>
          <a:lstStyle/>
          <a:p>
            <a:r>
              <a:rPr lang="en-IE" sz="1200">
                <a:cs typeface="Arial" charset="0"/>
              </a:rPr>
              <a:t>Table 1: Critical Thinking skills taught to students </a:t>
            </a:r>
            <a:endParaRPr lang="en-US" sz="1200">
              <a:cs typeface="Arial" charset="0"/>
            </a:endParaRPr>
          </a:p>
        </p:txBody>
      </p:sp>
    </p:spTree>
    <p:extLst>
      <p:ext uri="{BB962C8B-B14F-4D97-AF65-F5344CB8AC3E}">
        <p14:creationId xmlns:p14="http://schemas.microsoft.com/office/powerpoint/2010/main" val="1892002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23556"/>
                                        </p:tgtEl>
                                        <p:attrNameLst>
                                          <p:attrName>style.visibility</p:attrName>
                                        </p:attrNameLst>
                                      </p:cBhvr>
                                      <p:to>
                                        <p:strVal val="visible"/>
                                      </p:to>
                                    </p:set>
                                    <p:anim calcmode="lin" valueType="num">
                                      <p:cBhvr additive="base">
                                        <p:cTn id="15" dur="500" fill="hold"/>
                                        <p:tgtEl>
                                          <p:spTgt spid="23556"/>
                                        </p:tgtEl>
                                        <p:attrNameLst>
                                          <p:attrName>ppt_x</p:attrName>
                                        </p:attrNameLst>
                                      </p:cBhvr>
                                      <p:tavLst>
                                        <p:tav tm="0">
                                          <p:val>
                                            <p:strVal val="#ppt_x"/>
                                          </p:val>
                                        </p:tav>
                                        <p:tav tm="100000">
                                          <p:val>
                                            <p:strVal val="#ppt_x"/>
                                          </p:val>
                                        </p:tav>
                                      </p:tavLst>
                                    </p:anim>
                                    <p:anim calcmode="lin" valueType="num">
                                      <p:cBhvr additive="base">
                                        <p:cTn id="16" dur="500" fill="hold"/>
                                        <p:tgtEl>
                                          <p:spTgt spid="2355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557"/>
                                        </p:tgtEl>
                                        <p:attrNameLst>
                                          <p:attrName>style.visibility</p:attrName>
                                        </p:attrNameLst>
                                      </p:cBhvr>
                                      <p:to>
                                        <p:strVal val="visible"/>
                                      </p:to>
                                    </p:set>
                                    <p:anim calcmode="lin" valueType="num">
                                      <p:cBhvr additive="base">
                                        <p:cTn id="19" dur="500" fill="hold"/>
                                        <p:tgtEl>
                                          <p:spTgt spid="23557"/>
                                        </p:tgtEl>
                                        <p:attrNameLst>
                                          <p:attrName>ppt_x</p:attrName>
                                        </p:attrNameLst>
                                      </p:cBhvr>
                                      <p:tavLst>
                                        <p:tav tm="0">
                                          <p:val>
                                            <p:strVal val="#ppt_x"/>
                                          </p:val>
                                        </p:tav>
                                        <p:tav tm="100000">
                                          <p:val>
                                            <p:strVal val="#ppt_x"/>
                                          </p:val>
                                        </p:tav>
                                      </p:tavLst>
                                    </p:anim>
                                    <p:anim calcmode="lin" valueType="num">
                                      <p:cBhvr additive="base">
                                        <p:cTn id="20" dur="500" fill="hold"/>
                                        <p:tgtEl>
                                          <p:spTgt spid="2355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26995"/>
                                        </p:tgtEl>
                                        <p:attrNameLst>
                                          <p:attrName>style.visibility</p:attrName>
                                        </p:attrNameLst>
                                      </p:cBhvr>
                                      <p:to>
                                        <p:strVal val="visible"/>
                                      </p:to>
                                    </p:set>
                                    <p:anim calcmode="lin" valueType="num">
                                      <p:cBhvr additive="base">
                                        <p:cTn id="29" dur="500" fill="hold"/>
                                        <p:tgtEl>
                                          <p:spTgt spid="126995"/>
                                        </p:tgtEl>
                                        <p:attrNameLst>
                                          <p:attrName>ppt_x</p:attrName>
                                        </p:attrNameLst>
                                      </p:cBhvr>
                                      <p:tavLst>
                                        <p:tav tm="0">
                                          <p:val>
                                            <p:strVal val="#ppt_x"/>
                                          </p:val>
                                        </p:tav>
                                        <p:tav tm="100000">
                                          <p:val>
                                            <p:strVal val="#ppt_x"/>
                                          </p:val>
                                        </p:tav>
                                      </p:tavLst>
                                    </p:anim>
                                    <p:anim calcmode="lin" valueType="num">
                                      <p:cBhvr additive="base">
                                        <p:cTn id="30" dur="500" fill="hold"/>
                                        <p:tgtEl>
                                          <p:spTgt spid="12699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3570"/>
                                        </p:tgtEl>
                                        <p:attrNameLst>
                                          <p:attrName>style.visibility</p:attrName>
                                        </p:attrNameLst>
                                      </p:cBhvr>
                                      <p:to>
                                        <p:strVal val="visible"/>
                                      </p:to>
                                    </p:set>
                                    <p:anim calcmode="lin" valueType="num">
                                      <p:cBhvr additive="base">
                                        <p:cTn id="33" dur="500" fill="hold"/>
                                        <p:tgtEl>
                                          <p:spTgt spid="23570"/>
                                        </p:tgtEl>
                                        <p:attrNameLst>
                                          <p:attrName>ppt_x</p:attrName>
                                        </p:attrNameLst>
                                      </p:cBhvr>
                                      <p:tavLst>
                                        <p:tav tm="0">
                                          <p:val>
                                            <p:strVal val="#ppt_x"/>
                                          </p:val>
                                        </p:tav>
                                        <p:tav tm="100000">
                                          <p:val>
                                            <p:strVal val="#ppt_x"/>
                                          </p:val>
                                        </p:tav>
                                      </p:tavLst>
                                    </p:anim>
                                    <p:anim calcmode="lin" valueType="num">
                                      <p:cBhvr additive="base">
                                        <p:cTn id="34" dur="500" fill="hold"/>
                                        <p:tgtEl>
                                          <p:spTgt spid="235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7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4294967295"/>
          </p:nvPr>
        </p:nvSpPr>
        <p:spPr>
          <a:xfrm>
            <a:off x="395288" y="1484313"/>
            <a:ext cx="8229600" cy="4741862"/>
          </a:xfrm>
        </p:spPr>
        <p:txBody>
          <a:bodyPr/>
          <a:lstStyle/>
          <a:p>
            <a:pPr eaLnBrk="1" hangingPunct="1"/>
            <a:r>
              <a:rPr lang="en-IE" smtClean="0">
                <a:latin typeface="Georgia" pitchFamily="18" charset="0"/>
              </a:rPr>
              <a:t>Research</a:t>
            </a:r>
          </a:p>
          <a:p>
            <a:pPr eaLnBrk="1" hangingPunct="1"/>
            <a:endParaRPr lang="en-IE" sz="1000" smtClean="0">
              <a:latin typeface="Georgia" pitchFamily="18" charset="0"/>
            </a:endParaRPr>
          </a:p>
          <a:p>
            <a:pPr eaLnBrk="1" hangingPunct="1"/>
            <a:r>
              <a:rPr lang="en-IE" smtClean="0">
                <a:latin typeface="Georgia" pitchFamily="18" charset="0"/>
              </a:rPr>
              <a:t>Evidence &amp; Referencing</a:t>
            </a:r>
          </a:p>
          <a:p>
            <a:pPr eaLnBrk="1" hangingPunct="1"/>
            <a:endParaRPr lang="en-IE" sz="1000" smtClean="0">
              <a:latin typeface="Georgia" pitchFamily="18" charset="0"/>
            </a:endParaRPr>
          </a:p>
          <a:p>
            <a:pPr eaLnBrk="1" hangingPunct="1"/>
            <a:r>
              <a:rPr lang="en-IE" smtClean="0">
                <a:latin typeface="Georgia" pitchFamily="18" charset="0"/>
              </a:rPr>
              <a:t>Answer the Question!</a:t>
            </a:r>
          </a:p>
          <a:p>
            <a:pPr eaLnBrk="1" hangingPunct="1"/>
            <a:endParaRPr lang="en-IE" sz="1000" smtClean="0">
              <a:latin typeface="Georgia" pitchFamily="18" charset="0"/>
            </a:endParaRPr>
          </a:p>
          <a:p>
            <a:pPr eaLnBrk="1" hangingPunct="1"/>
            <a:r>
              <a:rPr lang="en-IE" smtClean="0">
                <a:latin typeface="Georgia" pitchFamily="18" charset="0"/>
              </a:rPr>
              <a:t>Quality, not quantity.</a:t>
            </a:r>
          </a:p>
          <a:p>
            <a:pPr eaLnBrk="1" hangingPunct="1"/>
            <a:endParaRPr lang="en-IE" sz="1000" smtClean="0">
              <a:latin typeface="Georgia" pitchFamily="18" charset="0"/>
            </a:endParaRPr>
          </a:p>
          <a:p>
            <a:pPr eaLnBrk="1" hangingPunct="1"/>
            <a:r>
              <a:rPr lang="en-IE" smtClean="0">
                <a:latin typeface="Georgia" pitchFamily="18" charset="0"/>
              </a:rPr>
              <a:t>Critically evaluate!</a:t>
            </a:r>
          </a:p>
          <a:p>
            <a:pPr lvl="1" eaLnBrk="1" hangingPunct="1"/>
            <a:r>
              <a:rPr lang="en-IE" sz="2000" smtClean="0">
                <a:latin typeface="Georgia" pitchFamily="18" charset="0"/>
              </a:rPr>
              <a:t>Describe</a:t>
            </a:r>
          </a:p>
          <a:p>
            <a:pPr lvl="1" eaLnBrk="1" hangingPunct="1"/>
            <a:r>
              <a:rPr lang="en-IE" sz="2000" smtClean="0">
                <a:latin typeface="Georgia" pitchFamily="18" charset="0"/>
              </a:rPr>
              <a:t>Exemplify</a:t>
            </a:r>
          </a:p>
          <a:p>
            <a:pPr lvl="1" eaLnBrk="1" hangingPunct="1"/>
            <a:r>
              <a:rPr lang="en-IE" sz="2000" smtClean="0">
                <a:latin typeface="Georgia" pitchFamily="18" charset="0"/>
              </a:rPr>
              <a:t>Evaluate</a:t>
            </a:r>
          </a:p>
          <a:p>
            <a:pPr lvl="1" eaLnBrk="1" hangingPunct="1"/>
            <a:r>
              <a:rPr lang="en-IE" sz="2000" smtClean="0">
                <a:latin typeface="Georgia" pitchFamily="18" charset="0"/>
              </a:rPr>
              <a:t>Implications?</a:t>
            </a:r>
          </a:p>
          <a:p>
            <a:pPr lvl="1" eaLnBrk="1" hangingPunct="1"/>
            <a:endParaRPr lang="en-US" smtClean="0">
              <a:latin typeface="Georgia" pitchFamily="18" charset="0"/>
            </a:endParaRPr>
          </a:p>
        </p:txBody>
      </p:sp>
      <p:sp>
        <p:nvSpPr>
          <p:cNvPr id="77828" name="Rectangle 4"/>
          <p:cNvSpPr>
            <a:spLocks noChangeArrowheads="1"/>
          </p:cNvSpPr>
          <p:nvPr/>
        </p:nvSpPr>
        <p:spPr bwMode="auto">
          <a:xfrm>
            <a:off x="0" y="404813"/>
            <a:ext cx="9144000" cy="701675"/>
          </a:xfrm>
          <a:prstGeom prst="rect">
            <a:avLst/>
          </a:prstGeom>
          <a:noFill/>
          <a:ln w="9525">
            <a:noFill/>
            <a:miter lim="800000"/>
            <a:headEnd/>
            <a:tailEnd/>
          </a:ln>
          <a:effectLst/>
        </p:spPr>
        <p:txBody>
          <a:bodyPr>
            <a:spAutoFit/>
          </a:bodyPr>
          <a:lstStyle/>
          <a:p>
            <a:pPr algn="ctr"/>
            <a:r>
              <a:rPr lang="en-IE" sz="4000" b="1">
                <a:effectLst>
                  <a:outerShdw blurRad="38100" dist="38100" dir="2700000" algn="tl">
                    <a:srgbClr val="000000"/>
                  </a:outerShdw>
                </a:effectLst>
                <a:latin typeface="Georgia" pitchFamily="18" charset="0"/>
              </a:rPr>
              <a:t>What is Expected of Me?</a:t>
            </a:r>
            <a:endParaRPr lang="en-GB" sz="4000" b="1">
              <a:effectLst>
                <a:outerShdw blurRad="38100" dist="38100" dir="2700000" algn="tl">
                  <a:srgbClr val="000000"/>
                </a:outerShdw>
              </a:effectLst>
              <a:latin typeface="Georgia" pitchFamily="18" charset="0"/>
            </a:endParaRPr>
          </a:p>
        </p:txBody>
      </p:sp>
    </p:spTree>
    <p:extLst>
      <p:ext uri="{BB962C8B-B14F-4D97-AF65-F5344CB8AC3E}">
        <p14:creationId xmlns:p14="http://schemas.microsoft.com/office/powerpoint/2010/main" val="2899389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4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24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060848"/>
            <a:ext cx="7467600" cy="1143000"/>
          </a:xfrm>
        </p:spPr>
        <p:txBody>
          <a:bodyPr/>
          <a:lstStyle/>
          <a:p>
            <a:pPr algn="ctr"/>
            <a:r>
              <a:rPr lang="en-IE" sz="7000" b="1" i="1" dirty="0" smtClean="0">
                <a:effectLst>
                  <a:outerShdw blurRad="38100" dist="38100" dir="2700000" algn="tl">
                    <a:srgbClr val="000000">
                      <a:alpha val="43137"/>
                    </a:srgbClr>
                  </a:outerShdw>
                </a:effectLst>
              </a:rPr>
              <a:t>Report Writing</a:t>
            </a:r>
            <a:endParaRPr lang="en-IE" sz="7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34185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Developing a Research Question</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Research Questions ‘define’ an empirical investigation.</a:t>
            </a:r>
          </a:p>
          <a:p>
            <a:endParaRPr lang="en-IE" dirty="0"/>
          </a:p>
          <a:p>
            <a:r>
              <a:rPr lang="en-IE" dirty="0" smtClean="0"/>
              <a:t>They set boundaries for the study.</a:t>
            </a:r>
          </a:p>
          <a:p>
            <a:endParaRPr lang="en-IE" dirty="0"/>
          </a:p>
          <a:p>
            <a:r>
              <a:rPr lang="en-IE" dirty="0" smtClean="0"/>
              <a:t>They provide direction to the researcher on how best to conduct the study and how to tease out other important elements.</a:t>
            </a:r>
          </a:p>
          <a:p>
            <a:endParaRPr lang="en-IE" dirty="0"/>
          </a:p>
          <a:p>
            <a:r>
              <a:rPr lang="en-IE" dirty="0" smtClean="0"/>
              <a:t>They act as a frame of reference for you to assess your work. Always make sure that you are actually answering the research question!</a:t>
            </a:r>
            <a:endParaRPr lang="en-IE" dirty="0"/>
          </a:p>
        </p:txBody>
      </p:sp>
    </p:spTree>
    <p:extLst>
      <p:ext uri="{BB962C8B-B14F-4D97-AF65-F5344CB8AC3E}">
        <p14:creationId xmlns:p14="http://schemas.microsoft.com/office/powerpoint/2010/main" val="2161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Literature Review</a:t>
            </a:r>
            <a:endParaRPr lang="en-IE" dirty="0"/>
          </a:p>
        </p:txBody>
      </p:sp>
      <p:sp>
        <p:nvSpPr>
          <p:cNvPr id="3" name="Content Placeholder 2"/>
          <p:cNvSpPr>
            <a:spLocks noGrp="1"/>
          </p:cNvSpPr>
          <p:nvPr>
            <p:ph idx="1"/>
          </p:nvPr>
        </p:nvSpPr>
        <p:spPr>
          <a:xfrm>
            <a:off x="457200" y="1600200"/>
            <a:ext cx="7467600" cy="5069160"/>
          </a:xfrm>
        </p:spPr>
        <p:txBody>
          <a:bodyPr>
            <a:normAutofit fontScale="85000" lnSpcReduction="20000"/>
          </a:bodyPr>
          <a:lstStyle/>
          <a:p>
            <a:r>
              <a:rPr lang="en-IE" dirty="0" smtClean="0"/>
              <a:t>Provides the ‘bones’ of the study as it helps you to ‘ground’ certain concepts in light of past research – enabling you to expand your research questions.</a:t>
            </a:r>
          </a:p>
          <a:p>
            <a:endParaRPr lang="en-IE" dirty="0"/>
          </a:p>
          <a:p>
            <a:r>
              <a:rPr lang="en-IE" dirty="0" smtClean="0"/>
              <a:t>Allows you to justify your </a:t>
            </a:r>
            <a:r>
              <a:rPr lang="en-IE" dirty="0" smtClean="0"/>
              <a:t>rationale!</a:t>
            </a:r>
            <a:endParaRPr lang="en-IE" dirty="0" smtClean="0"/>
          </a:p>
          <a:p>
            <a:endParaRPr lang="en-IE" dirty="0" smtClean="0"/>
          </a:p>
          <a:p>
            <a:r>
              <a:rPr lang="en-IE" dirty="0"/>
              <a:t>What should it include?</a:t>
            </a:r>
          </a:p>
          <a:p>
            <a:pPr lvl="1"/>
            <a:r>
              <a:rPr lang="en-IE" dirty="0"/>
              <a:t>Literature that is relevant to your research aims</a:t>
            </a:r>
          </a:p>
          <a:p>
            <a:pPr lvl="1"/>
            <a:r>
              <a:rPr lang="en-IE" dirty="0"/>
              <a:t>Literature that is relevant to your data</a:t>
            </a:r>
          </a:p>
          <a:p>
            <a:pPr lvl="1"/>
            <a:r>
              <a:rPr lang="en-IE" dirty="0"/>
              <a:t>Literature that is relevant to your methodology </a:t>
            </a:r>
          </a:p>
          <a:p>
            <a:endParaRPr lang="en-IE" dirty="0" smtClean="0"/>
          </a:p>
          <a:p>
            <a:r>
              <a:rPr lang="en-IE" dirty="0" smtClean="0"/>
              <a:t>Hypotheses!!!</a:t>
            </a:r>
            <a:endParaRPr lang="en-IE" dirty="0"/>
          </a:p>
          <a:p>
            <a:endParaRPr lang="en-IE" dirty="0"/>
          </a:p>
        </p:txBody>
      </p:sp>
    </p:spTree>
    <p:extLst>
      <p:ext uri="{BB962C8B-B14F-4D97-AF65-F5344CB8AC3E}">
        <p14:creationId xmlns:p14="http://schemas.microsoft.com/office/powerpoint/2010/main" val="314580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lstStyle/>
          <a:p>
            <a:r>
              <a:rPr lang="en-IE" dirty="0" smtClean="0"/>
              <a:t>Merits of the Literature Review</a:t>
            </a:r>
            <a:endParaRPr lang="en-IE" dirty="0"/>
          </a:p>
        </p:txBody>
      </p:sp>
      <p:sp>
        <p:nvSpPr>
          <p:cNvPr id="3" name="Content Placeholder 2"/>
          <p:cNvSpPr>
            <a:spLocks noGrp="1"/>
          </p:cNvSpPr>
          <p:nvPr>
            <p:ph idx="1"/>
          </p:nvPr>
        </p:nvSpPr>
        <p:spPr>
          <a:xfrm>
            <a:off x="251520" y="1600200"/>
            <a:ext cx="8892480" cy="4525963"/>
          </a:xfrm>
        </p:spPr>
        <p:txBody>
          <a:bodyPr/>
          <a:lstStyle/>
          <a:p>
            <a:endParaRPr lang="en-IE" dirty="0" smtClean="0"/>
          </a:p>
          <a:p>
            <a:r>
              <a:rPr lang="en-IE" dirty="0" smtClean="0"/>
              <a:t>Exhibit ORGANISED knowledge</a:t>
            </a:r>
          </a:p>
          <a:p>
            <a:endParaRPr lang="en-IE" dirty="0"/>
          </a:p>
          <a:p>
            <a:r>
              <a:rPr lang="en-IE" dirty="0" smtClean="0"/>
              <a:t>Exhibit Critical Thinking</a:t>
            </a:r>
          </a:p>
          <a:p>
            <a:endParaRPr lang="en-IE" dirty="0"/>
          </a:p>
          <a:p>
            <a:r>
              <a:rPr lang="en-IE" dirty="0" smtClean="0"/>
              <a:t>Exhibit your ability to identify relevant information</a:t>
            </a:r>
          </a:p>
          <a:p>
            <a:endParaRPr lang="en-IE" dirty="0"/>
          </a:p>
          <a:p>
            <a:r>
              <a:rPr lang="en-IE" dirty="0" smtClean="0"/>
              <a:t>Exhibit main theoretical debates</a:t>
            </a:r>
          </a:p>
          <a:p>
            <a:endParaRPr lang="en-IE" dirty="0"/>
          </a:p>
          <a:p>
            <a:endParaRPr lang="en-IE" dirty="0" smtClean="0"/>
          </a:p>
          <a:p>
            <a:endParaRPr lang="en-IE" dirty="0"/>
          </a:p>
        </p:txBody>
      </p:sp>
    </p:spTree>
    <p:extLst>
      <p:ext uri="{BB962C8B-B14F-4D97-AF65-F5344CB8AC3E}">
        <p14:creationId xmlns:p14="http://schemas.microsoft.com/office/powerpoint/2010/main" val="266912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7"/>
          <p:cNvPicPr>
            <a:picLocks noChangeAspect="1" noChangeArrowheads="1"/>
          </p:cNvPicPr>
          <p:nvPr/>
        </p:nvPicPr>
        <p:blipFill>
          <a:blip r:embed="rId2" cstate="print"/>
          <a:srcRect/>
          <a:stretch>
            <a:fillRect/>
          </a:stretch>
        </p:blipFill>
        <p:spPr bwMode="auto">
          <a:xfrm>
            <a:off x="4860925" y="3213100"/>
            <a:ext cx="3240088" cy="2879725"/>
          </a:xfrm>
          <a:prstGeom prst="rect">
            <a:avLst/>
          </a:prstGeom>
          <a:noFill/>
          <a:ln w="9525">
            <a:noFill/>
            <a:miter lim="800000"/>
            <a:headEnd/>
            <a:tailEnd/>
          </a:ln>
        </p:spPr>
      </p:pic>
      <p:sp>
        <p:nvSpPr>
          <p:cNvPr id="15" name="Content Placeholder 2"/>
          <p:cNvSpPr txBox="1">
            <a:spLocks/>
          </p:cNvSpPr>
          <p:nvPr/>
        </p:nvSpPr>
        <p:spPr bwMode="auto">
          <a:xfrm>
            <a:off x="652463" y="1628775"/>
            <a:ext cx="8229600" cy="2232025"/>
          </a:xfrm>
          <a:prstGeom prst="rect">
            <a:avLst/>
          </a:prstGeom>
          <a:noFill/>
          <a:ln w="9525">
            <a:noFill/>
            <a:miter lim="800000"/>
            <a:headEnd/>
            <a:tailEnd/>
          </a:ln>
        </p:spPr>
        <p:txBody>
          <a:bodyPr/>
          <a:lstStyle/>
          <a:p>
            <a:pPr marL="419100" indent="-382588">
              <a:spcBef>
                <a:spcPct val="20000"/>
              </a:spcBef>
              <a:buClr>
                <a:schemeClr val="accent1"/>
              </a:buClr>
              <a:buSzPct val="80000"/>
              <a:buFont typeface="Wingdings 2" pitchFamily="18" charset="2"/>
              <a:buChar char=""/>
              <a:defRPr/>
            </a:pPr>
            <a:endParaRPr lang="en-IE" sz="3000" kern="0">
              <a:latin typeface="Georgia" pitchFamily="18" charset="0"/>
            </a:endParaRPr>
          </a:p>
          <a:p>
            <a:pPr marL="419100" indent="-382588">
              <a:spcBef>
                <a:spcPct val="20000"/>
              </a:spcBef>
              <a:buClr>
                <a:schemeClr val="accent1"/>
              </a:buClr>
              <a:buSzPct val="80000"/>
              <a:buFont typeface="Wingdings 2" pitchFamily="18" charset="2"/>
              <a:buChar char=""/>
              <a:defRPr/>
            </a:pPr>
            <a:endParaRPr lang="en-US" sz="3000" kern="0">
              <a:latin typeface="Georgia" pitchFamily="18" charset="0"/>
            </a:endParaRPr>
          </a:p>
        </p:txBody>
      </p:sp>
      <p:sp>
        <p:nvSpPr>
          <p:cNvPr id="16" name="Rectangle 15"/>
          <p:cNvSpPr/>
          <p:nvPr/>
        </p:nvSpPr>
        <p:spPr>
          <a:xfrm>
            <a:off x="0" y="1556792"/>
            <a:ext cx="9144000"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C00000"/>
                </a:solidFill>
                <a:effectLst>
                  <a:outerShdw blurRad="76200" dist="50800" dir="5400000" algn="tl" rotWithShape="0">
                    <a:srgbClr val="000000">
                      <a:alpha val="65000"/>
                    </a:srgbClr>
                  </a:outerShdw>
                </a:effectLst>
                <a:cs typeface="Arial" charset="0"/>
              </a:rPr>
              <a:t>RESEARCH!</a:t>
            </a:r>
          </a:p>
        </p:txBody>
      </p:sp>
      <p:sp>
        <p:nvSpPr>
          <p:cNvPr id="20" name="Explosion 2 19"/>
          <p:cNvSpPr/>
          <p:nvPr/>
        </p:nvSpPr>
        <p:spPr>
          <a:xfrm rot="2182431">
            <a:off x="4468813" y="2603500"/>
            <a:ext cx="4176712" cy="4179888"/>
          </a:xfrm>
          <a:prstGeom prst="irregularSeal2">
            <a:avLst/>
          </a:prstGeom>
          <a:solidFill>
            <a:schemeClr val="bg1">
              <a:lumMod val="75000"/>
            </a:schemeClr>
          </a:solidFill>
          <a:ln>
            <a:solidFill>
              <a:schemeClr val="bg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E"/>
          </a:p>
        </p:txBody>
      </p:sp>
      <p:sp>
        <p:nvSpPr>
          <p:cNvPr id="18" name="TextBox 17"/>
          <p:cNvSpPr txBox="1"/>
          <p:nvPr/>
        </p:nvSpPr>
        <p:spPr>
          <a:xfrm>
            <a:off x="5364163" y="4149725"/>
            <a:ext cx="2232025" cy="954088"/>
          </a:xfrm>
          <a:prstGeom prst="rect">
            <a:avLst/>
          </a:prstGeom>
          <a:noFill/>
        </p:spPr>
        <p:txBody>
          <a:bodyPr>
            <a:spAutoFit/>
          </a:bodyPr>
          <a:lstStyle/>
          <a:p>
            <a:pPr algn="ctr">
              <a:defRPr/>
            </a:pPr>
            <a:r>
              <a:rPr lang="en-IE" sz="2800" dirty="0">
                <a:solidFill>
                  <a:schemeClr val="tx1">
                    <a:lumMod val="95000"/>
                  </a:schemeClr>
                </a:solidFill>
                <a:effectLst>
                  <a:outerShdw blurRad="38100" dist="38100" dir="2700000" algn="tl">
                    <a:srgbClr val="000000">
                      <a:alpha val="43137"/>
                    </a:srgbClr>
                  </a:outerShdw>
                </a:effectLst>
                <a:latin typeface="Georgia" pitchFamily="18" charset="0"/>
                <a:cs typeface="Arial" pitchFamily="34" charset="0"/>
              </a:rPr>
              <a:t>GOOGLE </a:t>
            </a:r>
          </a:p>
          <a:p>
            <a:pPr algn="ctr">
              <a:defRPr/>
            </a:pPr>
            <a:r>
              <a:rPr lang="en-IE" sz="2800" dirty="0">
                <a:solidFill>
                  <a:schemeClr val="tx1">
                    <a:lumMod val="95000"/>
                  </a:schemeClr>
                </a:solidFill>
                <a:effectLst>
                  <a:outerShdw blurRad="38100" dist="38100" dir="2700000" algn="tl">
                    <a:srgbClr val="000000">
                      <a:alpha val="43137"/>
                    </a:srgbClr>
                  </a:outerShdw>
                </a:effectLst>
                <a:latin typeface="Georgia" pitchFamily="18" charset="0"/>
                <a:cs typeface="Arial" pitchFamily="34" charset="0"/>
              </a:rPr>
              <a:t>SCHOLAR!</a:t>
            </a:r>
          </a:p>
        </p:txBody>
      </p:sp>
      <p:pic>
        <p:nvPicPr>
          <p:cNvPr id="17413" name="Picture 5"/>
          <p:cNvPicPr>
            <a:picLocks noChangeAspect="1" noChangeArrowheads="1"/>
          </p:cNvPicPr>
          <p:nvPr/>
        </p:nvPicPr>
        <p:blipFill>
          <a:blip r:embed="rId3" cstate="print"/>
          <a:srcRect/>
          <a:stretch>
            <a:fillRect/>
          </a:stretch>
        </p:blipFill>
        <p:spPr bwMode="auto">
          <a:xfrm>
            <a:off x="684213" y="3019425"/>
            <a:ext cx="3240087" cy="2427288"/>
          </a:xfrm>
          <a:prstGeom prst="rect">
            <a:avLst/>
          </a:prstGeom>
          <a:noFill/>
          <a:ln w="9525">
            <a:noFill/>
            <a:miter lim="800000"/>
            <a:headEnd/>
            <a:tailEnd/>
          </a:ln>
        </p:spPr>
      </p:pic>
      <p:pic>
        <p:nvPicPr>
          <p:cNvPr id="17414" name="Picture 6"/>
          <p:cNvPicPr>
            <a:picLocks noChangeAspect="1" noChangeArrowheads="1"/>
          </p:cNvPicPr>
          <p:nvPr/>
        </p:nvPicPr>
        <p:blipFill>
          <a:blip r:embed="rId4" cstate="print"/>
          <a:srcRect/>
          <a:stretch>
            <a:fillRect/>
          </a:stretch>
        </p:blipFill>
        <p:spPr bwMode="auto">
          <a:xfrm>
            <a:off x="684213" y="5446713"/>
            <a:ext cx="3240087" cy="630237"/>
          </a:xfrm>
          <a:prstGeom prst="rect">
            <a:avLst/>
          </a:prstGeom>
          <a:noFill/>
          <a:ln w="9525">
            <a:noFill/>
            <a:miter lim="800000"/>
            <a:headEnd/>
            <a:tailEnd/>
          </a:ln>
        </p:spPr>
      </p:pic>
      <p:sp>
        <p:nvSpPr>
          <p:cNvPr id="12" name="Title 1"/>
          <p:cNvSpPr txBox="1">
            <a:spLocks/>
          </p:cNvSpPr>
          <p:nvPr/>
        </p:nvSpPr>
        <p:spPr>
          <a:xfrm>
            <a:off x="467544" y="62068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dirty="0" smtClean="0">
                <a:latin typeface="+mj-lt"/>
                <a:ea typeface="+mj-ea"/>
                <a:cs typeface="+mj-cs"/>
              </a:rPr>
              <a:t>Sources of Literature</a:t>
            </a:r>
            <a:endParaRPr kumimoji="0" lang="en-IE" sz="4400" b="0"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5621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style.rotation</p:attrName>
                                        </p:attrNameLst>
                                      </p:cBhvr>
                                      <p:tavLst>
                                        <p:tav tm="0">
                                          <p:val>
                                            <p:fltVal val="720"/>
                                          </p:val>
                                        </p:tav>
                                        <p:tav tm="100000">
                                          <p:val>
                                            <p:fltVal val="0"/>
                                          </p:val>
                                        </p:tav>
                                      </p:tavLst>
                                    </p:anim>
                                    <p:anim calcmode="lin" valueType="num">
                                      <p:cBhvr>
                                        <p:cTn id="9" dur="2000" fill="hold"/>
                                        <p:tgtEl>
                                          <p:spTgt spid="16"/>
                                        </p:tgtEl>
                                        <p:attrNameLst>
                                          <p:attrName>ppt_h</p:attrName>
                                        </p:attrNameLst>
                                      </p:cBhvr>
                                      <p:tavLst>
                                        <p:tav tm="0">
                                          <p:val>
                                            <p:fltVal val="0"/>
                                          </p:val>
                                        </p:tav>
                                        <p:tav tm="100000">
                                          <p:val>
                                            <p:strVal val="#ppt_h"/>
                                          </p:val>
                                        </p:tav>
                                      </p:tavLst>
                                    </p:anim>
                                    <p:anim calcmode="lin" valueType="num">
                                      <p:cBhvr>
                                        <p:cTn id="10" dur="20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 from="(-#ppt_w/2)" to="(#ppt_x)" calcmode="lin" valueType="num">
                                      <p:cBhvr>
                                        <p:cTn id="15" dur="600" fill="hold">
                                          <p:stCondLst>
                                            <p:cond delay="0"/>
                                          </p:stCondLst>
                                        </p:cTn>
                                        <p:tgtEl>
                                          <p:spTgt spid="17"/>
                                        </p:tgtEl>
                                        <p:attrNameLst>
                                          <p:attrName>ppt_x</p:attrName>
                                        </p:attrNameLst>
                                      </p:cBhvr>
                                    </p:anim>
                                    <p:anim from="0" to="-1.0" calcmode="lin" valueType="num">
                                      <p:cBhvr>
                                        <p:cTn id="16" dur="200" decel="50000" autoRev="1" fill="hold">
                                          <p:stCondLst>
                                            <p:cond delay="600"/>
                                          </p:stCondLst>
                                        </p:cTn>
                                        <p:tgtEl>
                                          <p:spTgt spid="17"/>
                                        </p:tgtEl>
                                        <p:attrNameLst>
                                          <p:attrName>xshear</p:attrName>
                                        </p:attrNameLst>
                                      </p:cBhvr>
                                    </p:anim>
                                    <p:animScale>
                                      <p:cBhvr>
                                        <p:cTn id="17" dur="200" decel="100000" autoRev="1" fill="hold">
                                          <p:stCondLst>
                                            <p:cond delay="600"/>
                                          </p:stCondLst>
                                        </p:cTn>
                                        <p:tgtEl>
                                          <p:spTgt spid="17"/>
                                        </p:tgtEl>
                                      </p:cBhvr>
                                      <p:from x="100000" y="100000"/>
                                      <p:to x="80000" y="100000"/>
                                    </p:animScale>
                                    <p:anim by="(#ppt_h/3+#ppt_w*0.1)" calcmode="lin" valueType="num">
                                      <p:cBhvr additive="sum">
                                        <p:cTn id="18" dur="200" decel="100000" autoRev="1" fill="hold">
                                          <p:stCondLst>
                                            <p:cond delay="600"/>
                                          </p:stCondLst>
                                        </p:cTn>
                                        <p:tgtEl>
                                          <p:spTgt spid="17"/>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1000" fill="hold"/>
                                        <p:tgtEl>
                                          <p:spTgt spid="20"/>
                                        </p:tgtEl>
                                        <p:attrNameLst>
                                          <p:attrName>ppt_w</p:attrName>
                                        </p:attrNameLst>
                                      </p:cBhvr>
                                      <p:tavLst>
                                        <p:tav tm="0">
                                          <p:val>
                                            <p:fltVal val="0"/>
                                          </p:val>
                                        </p:tav>
                                        <p:tav tm="100000">
                                          <p:val>
                                            <p:strVal val="#ppt_w"/>
                                          </p:val>
                                        </p:tav>
                                      </p:tavLst>
                                    </p:anim>
                                    <p:anim calcmode="lin" valueType="num">
                                      <p:cBhvr>
                                        <p:cTn id="24" dur="1000" fill="hold"/>
                                        <p:tgtEl>
                                          <p:spTgt spid="20"/>
                                        </p:tgtEl>
                                        <p:attrNameLst>
                                          <p:attrName>ppt_h</p:attrName>
                                        </p:attrNameLst>
                                      </p:cBhvr>
                                      <p:tavLst>
                                        <p:tav tm="0">
                                          <p:val>
                                            <p:fltVal val="0"/>
                                          </p:val>
                                        </p:tav>
                                        <p:tav tm="100000">
                                          <p:val>
                                            <p:strVal val="#ppt_h"/>
                                          </p:val>
                                        </p:tav>
                                      </p:tavLst>
                                    </p:anim>
                                    <p:anim calcmode="lin" valueType="num">
                                      <p:cBhvr>
                                        <p:cTn id="25"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0"/>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1000" fill="hold"/>
                                        <p:tgtEl>
                                          <p:spTgt spid="18"/>
                                        </p:tgtEl>
                                        <p:attrNameLst>
                                          <p:attrName>ppt_w</p:attrName>
                                        </p:attrNameLst>
                                      </p:cBhvr>
                                      <p:tavLst>
                                        <p:tav tm="0">
                                          <p:val>
                                            <p:fltVal val="0"/>
                                          </p:val>
                                        </p:tav>
                                        <p:tav tm="100000">
                                          <p:val>
                                            <p:strVal val="#ppt_w"/>
                                          </p:val>
                                        </p:tav>
                                      </p:tavLst>
                                    </p:anim>
                                    <p:anim calcmode="lin" valueType="num">
                                      <p:cBhvr>
                                        <p:cTn id="30" dur="1000" fill="hold"/>
                                        <p:tgtEl>
                                          <p:spTgt spid="18"/>
                                        </p:tgtEl>
                                        <p:attrNameLst>
                                          <p:attrName>ppt_h</p:attrName>
                                        </p:attrNameLst>
                                      </p:cBhvr>
                                      <p:tavLst>
                                        <p:tav tm="0">
                                          <p:val>
                                            <p:fltVal val="0"/>
                                          </p:val>
                                        </p:tav>
                                        <p:tav tm="100000">
                                          <p:val>
                                            <p:strVal val="#ppt_h"/>
                                          </p:val>
                                        </p:tav>
                                      </p:tavLst>
                                    </p:anim>
                                    <p:anim calcmode="lin" valueType="num">
                                      <p:cBhvr>
                                        <p:cTn id="31"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17413"/>
                                        </p:tgtEl>
                                        <p:attrNameLst>
                                          <p:attrName>style.visibility</p:attrName>
                                        </p:attrNameLst>
                                      </p:cBhvr>
                                      <p:to>
                                        <p:strVal val="visible"/>
                                      </p:to>
                                    </p:set>
                                    <p:animEffect transition="in" filter="fade">
                                      <p:cBhvr>
                                        <p:cTn id="37" dur="1000"/>
                                        <p:tgtEl>
                                          <p:spTgt spid="17413"/>
                                        </p:tgtEl>
                                      </p:cBhvr>
                                    </p:animEffect>
                                    <p:anim calcmode="lin" valueType="num">
                                      <p:cBhvr>
                                        <p:cTn id="38" dur="1000" fill="hold"/>
                                        <p:tgtEl>
                                          <p:spTgt spid="17413"/>
                                        </p:tgtEl>
                                        <p:attrNameLst>
                                          <p:attrName>ppt_x</p:attrName>
                                        </p:attrNameLst>
                                      </p:cBhvr>
                                      <p:tavLst>
                                        <p:tav tm="0">
                                          <p:val>
                                            <p:strVal val="#ppt_x"/>
                                          </p:val>
                                        </p:tav>
                                        <p:tav tm="100000">
                                          <p:val>
                                            <p:strVal val="#ppt_x"/>
                                          </p:val>
                                        </p:tav>
                                      </p:tavLst>
                                    </p:anim>
                                    <p:anim calcmode="lin" valueType="num">
                                      <p:cBhvr>
                                        <p:cTn id="39" dur="1000" fill="hold"/>
                                        <p:tgtEl>
                                          <p:spTgt spid="17413"/>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7414"/>
                                        </p:tgtEl>
                                        <p:attrNameLst>
                                          <p:attrName>style.visibility</p:attrName>
                                        </p:attrNameLst>
                                      </p:cBhvr>
                                      <p:to>
                                        <p:strVal val="visible"/>
                                      </p:to>
                                    </p:set>
                                    <p:animEffect transition="in" filter="fade">
                                      <p:cBhvr>
                                        <p:cTn id="42" dur="1000"/>
                                        <p:tgtEl>
                                          <p:spTgt spid="17414"/>
                                        </p:tgtEl>
                                      </p:cBhvr>
                                    </p:animEffect>
                                    <p:anim calcmode="lin" valueType="num">
                                      <p:cBhvr>
                                        <p:cTn id="43" dur="1000" fill="hold"/>
                                        <p:tgtEl>
                                          <p:spTgt spid="17414"/>
                                        </p:tgtEl>
                                        <p:attrNameLst>
                                          <p:attrName>ppt_x</p:attrName>
                                        </p:attrNameLst>
                                      </p:cBhvr>
                                      <p:tavLst>
                                        <p:tav tm="0">
                                          <p:val>
                                            <p:strVal val="#ppt_x"/>
                                          </p:val>
                                        </p:tav>
                                        <p:tav tm="100000">
                                          <p:val>
                                            <p:strVal val="#ppt_x"/>
                                          </p:val>
                                        </p:tav>
                                      </p:tavLst>
                                    </p:anim>
                                    <p:anim calcmode="lin" valueType="num">
                                      <p:cBhvr>
                                        <p:cTn id="44" dur="1000" fill="hold"/>
                                        <p:tgtEl>
                                          <p:spTgt spid="174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Methodology: What was done?</a:t>
            </a:r>
            <a:endParaRPr lang="en-IE" dirty="0"/>
          </a:p>
        </p:txBody>
      </p:sp>
      <p:sp>
        <p:nvSpPr>
          <p:cNvPr id="3" name="Content Placeholder 2"/>
          <p:cNvSpPr>
            <a:spLocks noGrp="1"/>
          </p:cNvSpPr>
          <p:nvPr>
            <p:ph idx="1"/>
          </p:nvPr>
        </p:nvSpPr>
        <p:spPr>
          <a:xfrm>
            <a:off x="467544" y="1844824"/>
            <a:ext cx="8075240" cy="4525963"/>
          </a:xfrm>
        </p:spPr>
        <p:txBody>
          <a:bodyPr>
            <a:normAutofit/>
          </a:bodyPr>
          <a:lstStyle/>
          <a:p>
            <a:r>
              <a:rPr lang="en-IE" dirty="0" smtClean="0"/>
              <a:t>Data Analysis</a:t>
            </a:r>
          </a:p>
          <a:p>
            <a:endParaRPr lang="en-IE" dirty="0"/>
          </a:p>
          <a:p>
            <a:r>
              <a:rPr lang="en-IE" dirty="0" smtClean="0"/>
              <a:t>Participants</a:t>
            </a:r>
          </a:p>
          <a:p>
            <a:endParaRPr lang="en-IE" dirty="0"/>
          </a:p>
          <a:p>
            <a:r>
              <a:rPr lang="en-IE" dirty="0" smtClean="0"/>
              <a:t>Materials &amp; Measures</a:t>
            </a:r>
          </a:p>
          <a:p>
            <a:endParaRPr lang="en-IE" dirty="0"/>
          </a:p>
          <a:p>
            <a:r>
              <a:rPr lang="en-IE" dirty="0" smtClean="0"/>
              <a:t>Procedure</a:t>
            </a:r>
            <a:endParaRPr lang="en-IE" dirty="0"/>
          </a:p>
        </p:txBody>
      </p:sp>
    </p:spTree>
    <p:extLst>
      <p:ext uri="{BB962C8B-B14F-4D97-AF65-F5344CB8AC3E}">
        <p14:creationId xmlns:p14="http://schemas.microsoft.com/office/powerpoint/2010/main" val="6522327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Findings</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State your findings in a </a:t>
            </a:r>
            <a:r>
              <a:rPr lang="en-IE" u="sng" dirty="0" smtClean="0"/>
              <a:t>Results section</a:t>
            </a:r>
            <a:r>
              <a:rPr lang="en-IE" dirty="0" smtClean="0"/>
              <a:t>. For example:</a:t>
            </a:r>
          </a:p>
          <a:p>
            <a:endParaRPr lang="en-IE" dirty="0" smtClean="0"/>
          </a:p>
          <a:p>
            <a:r>
              <a:rPr lang="en-IE" i="1" dirty="0" smtClean="0"/>
              <a:t>Results revealed that undergraduate students exhibited significantly more positive attitudes towards X-Factor than post-graduate students.</a:t>
            </a:r>
          </a:p>
          <a:p>
            <a:endParaRPr lang="en-IE" dirty="0"/>
          </a:p>
          <a:p>
            <a:r>
              <a:rPr lang="en-IE" dirty="0" smtClean="0"/>
              <a:t>In the </a:t>
            </a:r>
            <a:r>
              <a:rPr lang="en-IE" u="sng" dirty="0" smtClean="0"/>
              <a:t>Discussion section</a:t>
            </a:r>
            <a:r>
              <a:rPr lang="en-IE" dirty="0" smtClean="0"/>
              <a:t>, interpret this finding, that is: Why is this the case and what does it mean?</a:t>
            </a:r>
            <a:endParaRPr lang="en-IE" dirty="0"/>
          </a:p>
        </p:txBody>
      </p:sp>
    </p:spTree>
    <p:extLst>
      <p:ext uri="{BB962C8B-B14F-4D97-AF65-F5344CB8AC3E}">
        <p14:creationId xmlns:p14="http://schemas.microsoft.com/office/powerpoint/2010/main" val="305563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0" y="0"/>
            <a:ext cx="9144000" cy="7677150"/>
          </a:xfrm>
        </p:spPr>
        <p:txBody>
          <a:bodyPr/>
          <a:lstStyle/>
          <a:p>
            <a:pPr>
              <a:lnSpc>
                <a:spcPct val="80000"/>
              </a:lnSpc>
              <a:buFontTx/>
              <a:buNone/>
            </a:pPr>
            <a:r>
              <a:rPr lang="en-IE" sz="600"/>
              <a:t>	</a:t>
            </a:r>
          </a:p>
          <a:p>
            <a:pPr>
              <a:lnSpc>
                <a:spcPct val="80000"/>
              </a:lnSpc>
              <a:buFontTx/>
              <a:buNone/>
            </a:pPr>
            <a:r>
              <a:rPr lang="en-IE" sz="1200"/>
              <a:t>	Aggression is a serious problem in society. It is commonplace to hear of events involving violence, verbal abuse and other forms of aggression. Many factors influence aggressive behaviour. For years, psychologists have sought to understand whether an individual’s behaviour emerges as a result of nature (i.e. their biology) or nurture (i.e. their environment). Aggressive behaviour falls into this argument. Is aggressive behaviour a by product of nature or nurture?</a:t>
            </a:r>
          </a:p>
          <a:p>
            <a:pPr>
              <a:lnSpc>
                <a:spcPct val="80000"/>
              </a:lnSpc>
              <a:buFontTx/>
              <a:buNone/>
            </a:pPr>
            <a:r>
              <a:rPr lang="en-IE" sz="1200"/>
              <a:t>		Ethologists have shown that aggression in members of a species can aid survival of that species. They have shown, for example, that intra-specific aggression has several biological advantages. When accompanied by rivalry among males for mating opportunities, intraspecific aggression tends to perpetuate the genes of the healthier, more vigorous animals. Freud theorised that thanatos (the death instinct) and libido (the sexual drive) help to form personality by virtue of the way sexuality and aggression were channelled. However, Freud’s ideas are merely theoretical and little scientific findings support these ideas. This is because psychoanalytic ideas (e.g. the death instinct) cannot be adequately tested or falsified in an empirical fashion.</a:t>
            </a:r>
          </a:p>
          <a:p>
            <a:pPr>
              <a:lnSpc>
                <a:spcPct val="80000"/>
              </a:lnSpc>
              <a:buFontTx/>
              <a:buNone/>
            </a:pPr>
            <a:r>
              <a:rPr lang="en-IE" sz="1200"/>
              <a:t>		One piece of evidence to suggest that biology causes aggression is the fact that testosterone is correlated with aggression. For example, there is evidence that high levels of testosterone are correlated with aggression, as are depleted levels of serotonin. Men have higher levels of testosterone and are generally more aggressive than women (Knight et al., 1996). The role testosterone plays in aggression was exemplified when Dabbs et al. (1988) found that female prison inmates who displayed unprovoked violence and who had received several other convictions also showed high levels of testosterone. </a:t>
            </a:r>
          </a:p>
          <a:p>
            <a:pPr>
              <a:lnSpc>
                <a:spcPct val="80000"/>
              </a:lnSpc>
              <a:buFontTx/>
              <a:buNone/>
            </a:pPr>
            <a:r>
              <a:rPr lang="en-IE" sz="1200"/>
              <a:t>		Genetic factors play a major role in aggression (e.g. in the breed of dogs). Inbreeding can create unstable temperaments, and hormones can contribute to aggressive tendencies in intact male dogs. However, an individual’s environment can affect his or her testosterone level. For example, increases in testosterone have been found in Brazilian supporters who saw their team win the 1994 World Cup on television (Fielden et al., 1994).</a:t>
            </a:r>
          </a:p>
          <a:p>
            <a:pPr>
              <a:lnSpc>
                <a:spcPct val="80000"/>
              </a:lnSpc>
              <a:buFontTx/>
              <a:buNone/>
            </a:pPr>
            <a:r>
              <a:rPr lang="en-IE" sz="1200"/>
              <a:t>		On the nurture side of things, various environmental factors may also influence aggression. For example, when parents habitually resort to aggression, their children are likely to do the same. In extreme cases of child abuse, parents who beat their children usually turn out to have been victims of child abuse themselves (Parke &amp; Collmer, 1975). This can also be seen in work done by Bandura (1977) found that, after  watching an adult interact with a ‘Bobo Doll’, children tended to imitate the observed behaviour. For example, if the adult beat the doll with a stick, children often did the same.</a:t>
            </a:r>
          </a:p>
          <a:p>
            <a:pPr>
              <a:lnSpc>
                <a:spcPct val="80000"/>
              </a:lnSpc>
              <a:buFontTx/>
              <a:buNone/>
            </a:pPr>
            <a:r>
              <a:rPr lang="en-IE" sz="1200"/>
              <a:t>	 Longitudinal studies tracing development from childhood to adolescence have found that long- term viewing of violence on television is associated with an increase in boys’ violent behaviour as adults (Lefkowitz et al., 1977). However, Feshbach &amp; Singer (1971) found that being subjected to consistent violent television programmes, over six months, as a teenager, didn’t increase levels of aggression and found that in some cases individuals were less aggressive.</a:t>
            </a:r>
          </a:p>
          <a:p>
            <a:pPr>
              <a:lnSpc>
                <a:spcPct val="80000"/>
              </a:lnSpc>
              <a:buFontTx/>
              <a:buNone/>
            </a:pPr>
            <a:r>
              <a:rPr lang="en-IE" sz="1200"/>
              <a:t>		 Displacement of responsibility is an important factor in aggressive behaviour. When people feel less responsibility for their behaviour (e.g., in mob situations), they are more likely to act aggressively. Aggression tends to increase in groups, which is a result of group polarization. Group attitudes often polarize (i.e., become more extreme) when individuals with similar attitudes get together. One outcome is extreme aggression.</a:t>
            </a:r>
          </a:p>
          <a:p>
            <a:pPr>
              <a:lnSpc>
                <a:spcPct val="80000"/>
              </a:lnSpc>
              <a:buFontTx/>
              <a:buNone/>
            </a:pPr>
            <a:r>
              <a:rPr lang="en-IE" sz="1200"/>
              <a:t>		Dollard et al. (1939) proposed that aggressive behaviour results from frustration in attempts to achieve personal goals. Dollard said that ‘aggression is always a consequence of frustration’ and ‘frustration always leads to some form of aggression’. However, experimental evidence for the frustration-aggression theory is mixed. According to Berkowitz (1962), frustration yields anger and anger only leads to aggression when a person is exposed to an aggressive cue, e.g. a gun.</a:t>
            </a:r>
          </a:p>
          <a:p>
            <a:pPr>
              <a:lnSpc>
                <a:spcPct val="80000"/>
              </a:lnSpc>
              <a:buFontTx/>
              <a:buNone/>
            </a:pPr>
            <a:r>
              <a:rPr lang="en-IE" sz="1200"/>
              <a:t>		In conclusion, one acknowledges that aggression is a serious problem in society. It is commonplace to hear of events involving violence, verbal abuse and other forms of aggression. There are many influences on aggressive behaviour, such as various biological and environmental factors. For years, psychologists have argued about whether or not human behaviour is the result of nature or nurture. Aggressive behaviour falls into this argument. There is no 'clear-cut' answer here, as both environmental and biological factors influence aggression. </a:t>
            </a:r>
          </a:p>
          <a:p>
            <a:pPr>
              <a:lnSpc>
                <a:spcPct val="80000"/>
              </a:lnSpc>
            </a:pPr>
            <a:endParaRPr lang="en-IE" sz="1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2"/>
          <p:cNvPicPr>
            <a:picLocks noGrp="1" noChangeAspect="1" noChangeArrowheads="1"/>
          </p:cNvPicPr>
          <p:nvPr>
            <p:ph idx="1"/>
          </p:nvPr>
        </p:nvPicPr>
        <p:blipFill>
          <a:blip r:embed="rId2"/>
          <a:srcRect/>
          <a:stretch>
            <a:fillRect/>
          </a:stretch>
        </p:blipFill>
        <p:spPr>
          <a:xfrm>
            <a:off x="0" y="836613"/>
            <a:ext cx="9144000" cy="5040312"/>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6"/>
          <p:cNvSpPr>
            <a:spLocks noChangeArrowheads="1"/>
          </p:cNvSpPr>
          <p:nvPr/>
        </p:nvSpPr>
        <p:spPr bwMode="auto">
          <a:xfrm>
            <a:off x="1763713" y="2492375"/>
            <a:ext cx="5832475" cy="2520950"/>
          </a:xfrm>
          <a:prstGeom prst="rect">
            <a:avLst/>
          </a:prstGeom>
          <a:solidFill>
            <a:schemeClr val="tx1"/>
          </a:solidFill>
          <a:ln w="9525" algn="ctr">
            <a:solidFill>
              <a:schemeClr val="tx1"/>
            </a:solidFill>
            <a:round/>
            <a:headEnd/>
            <a:tailEnd/>
          </a:ln>
        </p:spPr>
        <p:txBody>
          <a:bodyPr/>
          <a:lstStyle/>
          <a:p>
            <a:pPr eaLnBrk="0" hangingPunct="0"/>
            <a:endParaRPr lang="en-IE"/>
          </a:p>
        </p:txBody>
      </p:sp>
      <p:sp>
        <p:nvSpPr>
          <p:cNvPr id="132099" name="Rectangle 3"/>
          <p:cNvSpPr>
            <a:spLocks noGrp="1"/>
          </p:cNvSpPr>
          <p:nvPr>
            <p:ph type="body" sz="half" idx="1"/>
          </p:nvPr>
        </p:nvSpPr>
        <p:spPr>
          <a:xfrm>
            <a:off x="468313" y="1125538"/>
            <a:ext cx="8435975" cy="5732462"/>
          </a:xfrm>
        </p:spPr>
        <p:txBody>
          <a:bodyPr/>
          <a:lstStyle/>
          <a:p>
            <a:pPr>
              <a:defRPr/>
            </a:pPr>
            <a:r>
              <a:rPr lang="en-IE" sz="2300" dirty="0">
                <a:effectLst>
                  <a:outerShdw blurRad="38100" dist="38100" dir="2700000" algn="tl">
                    <a:srgbClr val="000000">
                      <a:alpha val="43137"/>
                    </a:srgbClr>
                  </a:outerShdw>
                </a:effectLst>
                <a:latin typeface="Georgia" pitchFamily="18" charset="0"/>
              </a:rPr>
              <a:t>An argument map is a visual representation of that logically structured network of reasoning, in which the argument is made unambiguous and explicit.</a:t>
            </a: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smtClean="0">
              <a:effectLst>
                <a:outerShdw blurRad="38100" dist="38100" dir="2700000" algn="tl">
                  <a:srgbClr val="000000">
                    <a:alpha val="43137"/>
                  </a:srgbClr>
                </a:outerShdw>
              </a:effectLst>
              <a:latin typeface="Georgia" pitchFamily="18" charset="0"/>
            </a:endParaRPr>
          </a:p>
          <a:p>
            <a:pPr>
              <a:defRPr/>
            </a:pPr>
            <a:r>
              <a:rPr lang="en-IE" sz="2300" dirty="0" smtClean="0">
                <a:effectLst>
                  <a:outerShdw blurRad="38100" dist="38100" dir="2700000" algn="tl">
                    <a:srgbClr val="000000">
                      <a:alpha val="43137"/>
                    </a:srgbClr>
                  </a:outerShdw>
                </a:effectLst>
                <a:latin typeface="Georgia" pitchFamily="18" charset="0"/>
              </a:rPr>
              <a:t>That </a:t>
            </a:r>
            <a:r>
              <a:rPr lang="en-IE" sz="2300" dirty="0">
                <a:effectLst>
                  <a:outerShdw blurRad="38100" dist="38100" dir="2700000" algn="tl">
                    <a:srgbClr val="000000">
                      <a:alpha val="43137"/>
                    </a:srgbClr>
                  </a:outerShdw>
                </a:effectLst>
                <a:latin typeface="Georgia" pitchFamily="18" charset="0"/>
              </a:rPr>
              <a:t>is, there is no need for attention switching from paragraph to paragraph or from page to page in search of reasons and objections to the central claim around which the argument map is constructed.</a:t>
            </a:r>
          </a:p>
          <a:p>
            <a:pPr>
              <a:defRPr/>
            </a:pPr>
            <a:endParaRPr lang="en-IE" sz="2300" dirty="0">
              <a:latin typeface="Georgia" pitchFamily="18" charset="0"/>
            </a:endParaRPr>
          </a:p>
        </p:txBody>
      </p:sp>
      <p:pic>
        <p:nvPicPr>
          <p:cNvPr id="27651" name="Picture 4"/>
          <p:cNvPicPr>
            <a:picLocks noGrp="1" noChangeAspect="1" noChangeArrowheads="1"/>
          </p:cNvPicPr>
          <p:nvPr>
            <p:ph sz="half" idx="2"/>
          </p:nvPr>
        </p:nvPicPr>
        <p:blipFill>
          <a:blip r:embed="rId2"/>
          <a:srcRect/>
          <a:stretch>
            <a:fillRect/>
          </a:stretch>
        </p:blipFill>
        <p:spPr>
          <a:xfrm>
            <a:off x="2062163" y="2565400"/>
            <a:ext cx="5227637" cy="2374900"/>
          </a:xfrm>
        </p:spPr>
      </p:pic>
      <p:sp>
        <p:nvSpPr>
          <p:cNvPr id="5" name="Rectangle 4"/>
          <p:cNvSpPr/>
          <p:nvPr/>
        </p:nvSpPr>
        <p:spPr>
          <a:xfrm>
            <a:off x="0" y="188640"/>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What is an Argument Map?</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ChangeArrowheads="1"/>
          </p:cNvSpPr>
          <p:nvPr/>
        </p:nvSpPr>
        <p:spPr bwMode="auto">
          <a:xfrm>
            <a:off x="179388" y="2852738"/>
            <a:ext cx="8640762" cy="3816350"/>
          </a:xfrm>
          <a:prstGeom prst="rect">
            <a:avLst/>
          </a:prstGeom>
          <a:solidFill>
            <a:schemeClr val="tx1"/>
          </a:solidFill>
          <a:ln w="9525" algn="ctr">
            <a:solidFill>
              <a:schemeClr val="tx1"/>
            </a:solidFill>
            <a:round/>
            <a:headEnd/>
            <a:tailEnd/>
          </a:ln>
        </p:spPr>
        <p:txBody>
          <a:bodyPr/>
          <a:lstStyle/>
          <a:p>
            <a:pPr eaLnBrk="0" hangingPunct="0"/>
            <a:endParaRPr lang="en-IE"/>
          </a:p>
        </p:txBody>
      </p:sp>
      <p:sp>
        <p:nvSpPr>
          <p:cNvPr id="133122" name="Rectangle 2"/>
          <p:cNvSpPr>
            <a:spLocks noGrp="1"/>
          </p:cNvSpPr>
          <p:nvPr>
            <p:ph type="body" sz="half" idx="1"/>
          </p:nvPr>
        </p:nvSpPr>
        <p:spPr>
          <a:xfrm>
            <a:off x="179388" y="0"/>
            <a:ext cx="8686800" cy="4525963"/>
          </a:xfrm>
        </p:spPr>
        <p:txBody>
          <a:bodyPr/>
          <a:lstStyle/>
          <a:p>
            <a:pPr>
              <a:defRPr/>
            </a:pPr>
            <a:endParaRPr lang="en-IE" sz="1000" b="1" dirty="0">
              <a:latin typeface="Georgia" pitchFamily="18" charset="0"/>
            </a:endParaRPr>
          </a:p>
          <a:p>
            <a:pPr>
              <a:defRPr/>
            </a:pPr>
            <a:r>
              <a:rPr lang="en-IE" sz="2200" dirty="0">
                <a:effectLst>
                  <a:outerShdw blurRad="38100" dist="38100" dir="2700000" algn="tl">
                    <a:srgbClr val="000000">
                      <a:alpha val="43137"/>
                    </a:srgbClr>
                  </a:outerShdw>
                </a:effectLst>
                <a:latin typeface="Georgia" pitchFamily="18" charset="0"/>
              </a:rPr>
              <a:t>Argument maps use a ‘box and arrow’ design in which the boxes represent propositions (i.e. the central claim, reasons, objections and rebuttals) and the ‘arrows’ among propositions indicate the inferential relationships linking the propositions together.</a:t>
            </a:r>
          </a:p>
          <a:p>
            <a:pPr>
              <a:defRPr/>
            </a:pPr>
            <a:endParaRPr lang="en-IE" sz="1000" dirty="0">
              <a:effectLst>
                <a:outerShdw blurRad="38100" dist="38100" dir="2700000" algn="tl">
                  <a:srgbClr val="000000">
                    <a:alpha val="43137"/>
                  </a:srgbClr>
                </a:outerShdw>
              </a:effectLst>
              <a:latin typeface="Georgia" pitchFamily="18" charset="0"/>
            </a:endParaRPr>
          </a:p>
          <a:p>
            <a:pPr>
              <a:defRPr/>
            </a:pPr>
            <a:r>
              <a:rPr lang="en-IE" sz="2200" dirty="0">
                <a:effectLst>
                  <a:outerShdw blurRad="38100" dist="38100" dir="2700000" algn="tl">
                    <a:srgbClr val="000000">
                      <a:alpha val="43137"/>
                    </a:srgbClr>
                  </a:outerShdw>
                </a:effectLst>
                <a:latin typeface="Georgia" pitchFamily="18" charset="0"/>
              </a:rPr>
              <a:t>Thus, the provision of an arrow between two propositions indicates that one is evidence for or against another.</a:t>
            </a:r>
            <a:r>
              <a:rPr lang="en-IE" sz="2200" b="1" dirty="0">
                <a:effectLst>
                  <a:outerShdw blurRad="38100" dist="38100" dir="2700000" algn="tl">
                    <a:srgbClr val="000000">
                      <a:alpha val="43137"/>
                    </a:srgbClr>
                  </a:outerShdw>
                </a:effectLst>
                <a:latin typeface="Georgia" pitchFamily="18" charset="0"/>
              </a:rPr>
              <a:t> </a:t>
            </a:r>
          </a:p>
        </p:txBody>
      </p:sp>
      <p:pic>
        <p:nvPicPr>
          <p:cNvPr id="28675" name="Picture 3"/>
          <p:cNvPicPr>
            <a:picLocks noGrp="1" noChangeAspect="1" noChangeArrowheads="1"/>
          </p:cNvPicPr>
          <p:nvPr>
            <p:ph sz="half" idx="2"/>
          </p:nvPr>
        </p:nvPicPr>
        <p:blipFill>
          <a:blip r:embed="rId2"/>
          <a:srcRect/>
          <a:stretch>
            <a:fillRect/>
          </a:stretch>
        </p:blipFill>
        <p:spPr>
          <a:xfrm>
            <a:off x="179388" y="2924175"/>
            <a:ext cx="8713787" cy="371633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68313" y="0"/>
            <a:ext cx="8229600" cy="1143000"/>
          </a:xfrm>
        </p:spPr>
        <p:txBody>
          <a:bodyPr/>
          <a:lstStyle/>
          <a:p>
            <a:r>
              <a:rPr lang="en-IE" sz="4000"/>
              <a:t/>
            </a:r>
            <a:br>
              <a:rPr lang="en-IE" sz="4000"/>
            </a:br>
            <a:r>
              <a:rPr lang="en-IE" sz="4000"/>
              <a:t>Why would Argument Maps be able to facilitate improved learning?</a:t>
            </a:r>
          </a:p>
        </p:txBody>
      </p:sp>
      <p:sp>
        <p:nvSpPr>
          <p:cNvPr id="135171" name="Rectangle 3"/>
          <p:cNvSpPr>
            <a:spLocks noGrp="1" noChangeArrowheads="1"/>
          </p:cNvSpPr>
          <p:nvPr>
            <p:ph idx="1"/>
          </p:nvPr>
        </p:nvSpPr>
        <p:spPr>
          <a:xfrm>
            <a:off x="457200" y="1600200"/>
            <a:ext cx="8229600" cy="5257800"/>
          </a:xfrm>
        </p:spPr>
        <p:txBody>
          <a:bodyPr/>
          <a:lstStyle/>
          <a:p>
            <a:pPr>
              <a:lnSpc>
                <a:spcPct val="80000"/>
              </a:lnSpc>
            </a:pPr>
            <a:endParaRPr lang="en-IE" sz="1800" dirty="0"/>
          </a:p>
          <a:p>
            <a:pPr>
              <a:lnSpc>
                <a:spcPct val="80000"/>
              </a:lnSpc>
            </a:pPr>
            <a:r>
              <a:rPr lang="en-IE" sz="2200" dirty="0"/>
              <a:t>Maps are organised in a </a:t>
            </a:r>
            <a:r>
              <a:rPr lang="en-IE" sz="2200" b="1" dirty="0" smtClean="0">
                <a:solidFill>
                  <a:srgbClr val="FFC000"/>
                </a:solidFill>
              </a:rPr>
              <a:t>hierarchical </a:t>
            </a:r>
            <a:r>
              <a:rPr lang="en-IE" sz="2200" b="1" dirty="0">
                <a:solidFill>
                  <a:srgbClr val="FFC000"/>
                </a:solidFill>
              </a:rPr>
              <a:t>structure</a:t>
            </a:r>
            <a:r>
              <a:rPr lang="en-IE" sz="2200" dirty="0"/>
              <a:t>, where propositions are identified as either reasons or objections.</a:t>
            </a:r>
          </a:p>
          <a:p>
            <a:pPr>
              <a:lnSpc>
                <a:spcPct val="80000"/>
              </a:lnSpc>
            </a:pPr>
            <a:endParaRPr lang="en-IE" sz="2200" dirty="0"/>
          </a:p>
          <a:p>
            <a:pPr>
              <a:lnSpc>
                <a:spcPct val="80000"/>
              </a:lnSpc>
            </a:pPr>
            <a:r>
              <a:rPr lang="en-IE" sz="2200" b="1" dirty="0">
                <a:solidFill>
                  <a:srgbClr val="FFC000"/>
                </a:solidFill>
              </a:rPr>
              <a:t>Colour</a:t>
            </a:r>
            <a:r>
              <a:rPr lang="en-IE" sz="2200" dirty="0"/>
              <a:t> (a Gestalt Grouping Principle of Similarity) allows the reader to easily differentiate reasons from objections.</a:t>
            </a:r>
          </a:p>
          <a:p>
            <a:pPr>
              <a:lnSpc>
                <a:spcPct val="80000"/>
              </a:lnSpc>
            </a:pPr>
            <a:endParaRPr lang="en-IE" sz="2200" dirty="0"/>
          </a:p>
          <a:p>
            <a:pPr>
              <a:lnSpc>
                <a:spcPct val="80000"/>
              </a:lnSpc>
            </a:pPr>
            <a:r>
              <a:rPr lang="en-IE" sz="2200" dirty="0"/>
              <a:t>Argument Mapping </a:t>
            </a:r>
            <a:r>
              <a:rPr lang="en-IE" sz="2200" b="1" dirty="0">
                <a:solidFill>
                  <a:srgbClr val="FFC000"/>
                </a:solidFill>
              </a:rPr>
              <a:t>removes the cognitive load</a:t>
            </a:r>
            <a:r>
              <a:rPr lang="en-IE" sz="2200" dirty="0">
                <a:solidFill>
                  <a:srgbClr val="FFC000"/>
                </a:solidFill>
              </a:rPr>
              <a:t> </a:t>
            </a:r>
            <a:r>
              <a:rPr lang="en-IE" sz="2200" dirty="0"/>
              <a:t>(</a:t>
            </a:r>
            <a:r>
              <a:rPr lang="en-IE" sz="2200" dirty="0" err="1"/>
              <a:t>Sweller</a:t>
            </a:r>
            <a:r>
              <a:rPr lang="en-IE" sz="2200" dirty="0"/>
              <a:t> &amp; Chandler, 1991) from thinking as the maps naturally </a:t>
            </a:r>
            <a:r>
              <a:rPr lang="en-IE" sz="2200" i="1" dirty="0"/>
              <a:t>chunk </a:t>
            </a:r>
            <a:r>
              <a:rPr lang="en-IE" sz="2200" dirty="0"/>
              <a:t>(Miller,1956) the propositions together in a close</a:t>
            </a:r>
            <a:r>
              <a:rPr lang="en-IE" sz="2200" dirty="0">
                <a:solidFill>
                  <a:schemeClr val="folHlink"/>
                </a:solidFill>
              </a:rPr>
              <a:t> </a:t>
            </a:r>
            <a:r>
              <a:rPr lang="en-IE" sz="2200" b="1" dirty="0">
                <a:solidFill>
                  <a:srgbClr val="FFC000"/>
                </a:solidFill>
              </a:rPr>
              <a:t>proximity</a:t>
            </a:r>
            <a:r>
              <a:rPr lang="en-IE" sz="2200" dirty="0"/>
              <a:t>, as opposed to text.    </a:t>
            </a:r>
          </a:p>
          <a:p>
            <a:pPr>
              <a:lnSpc>
                <a:spcPct val="80000"/>
              </a:lnSpc>
            </a:pPr>
            <a:endParaRPr lang="en-IE" sz="2200" dirty="0"/>
          </a:p>
          <a:p>
            <a:pPr>
              <a:lnSpc>
                <a:spcPct val="80000"/>
              </a:lnSpc>
            </a:pPr>
            <a:r>
              <a:rPr lang="en-IE" sz="2200" dirty="0"/>
              <a:t>Research suggests that argument maps not only improve </a:t>
            </a:r>
            <a:r>
              <a:rPr lang="en-IE" sz="2200" b="1" dirty="0" smtClean="0">
                <a:solidFill>
                  <a:srgbClr val="FFC000"/>
                </a:solidFill>
              </a:rPr>
              <a:t>memory</a:t>
            </a:r>
            <a:r>
              <a:rPr lang="en-IE" sz="2200" b="1" dirty="0"/>
              <a:t> </a:t>
            </a:r>
            <a:r>
              <a:rPr lang="en-IE" sz="2200" dirty="0" smtClean="0"/>
              <a:t>(Dwyer</a:t>
            </a:r>
            <a:r>
              <a:rPr lang="en-IE" sz="2200" dirty="0"/>
              <a:t>, Hogan &amp; Stewart, 2010; Dwyer, 2011), they also improve </a:t>
            </a:r>
            <a:r>
              <a:rPr lang="en-IE" sz="2200" b="1" u="sng" dirty="0">
                <a:solidFill>
                  <a:srgbClr val="FFC000"/>
                </a:solidFill>
              </a:rPr>
              <a:t>critical </a:t>
            </a:r>
            <a:r>
              <a:rPr lang="en-IE" sz="2200" b="1" dirty="0" smtClean="0">
                <a:solidFill>
                  <a:srgbClr val="FFC000"/>
                </a:solidFill>
              </a:rPr>
              <a:t>thinking </a:t>
            </a:r>
            <a:r>
              <a:rPr lang="en-IE" sz="2200" dirty="0" smtClean="0"/>
              <a:t>(Alvarez-Ortiz</a:t>
            </a:r>
            <a:r>
              <a:rPr lang="en-IE" sz="2200" dirty="0"/>
              <a:t>, 2007; </a:t>
            </a:r>
            <a:r>
              <a:rPr lang="en-IE" sz="2200" dirty="0" err="1"/>
              <a:t>Butchart</a:t>
            </a:r>
            <a:r>
              <a:rPr lang="en-IE" sz="2200" dirty="0"/>
              <a:t> et al., 2009; Dwyer, 2011; van </a:t>
            </a:r>
            <a:r>
              <a:rPr lang="en-IE" sz="2200" dirty="0" err="1"/>
              <a:t>Gelder</a:t>
            </a:r>
            <a:r>
              <a:rPr lang="en-IE" sz="2200" dirty="0"/>
              <a:t>, 2000; 2001).</a:t>
            </a:r>
            <a:endParaRPr lang="en-IE" sz="2200" b="1" u="sng" dirty="0"/>
          </a:p>
          <a:p>
            <a:pPr>
              <a:lnSpc>
                <a:spcPct val="80000"/>
              </a:lnSpc>
            </a:pPr>
            <a:endParaRPr lang="en-IE"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8313" y="1844675"/>
            <a:ext cx="8229600" cy="5516563"/>
          </a:xfrm>
        </p:spPr>
        <p:txBody>
          <a:bodyPr>
            <a:normAutofit/>
          </a:bodyPr>
          <a:lstStyle/>
          <a:p>
            <a:pPr eaLnBrk="1" hangingPunct="1">
              <a:defRPr/>
            </a:pPr>
            <a:r>
              <a:rPr lang="en-IE" dirty="0">
                <a:effectLst>
                  <a:outerShdw blurRad="38100" dist="38100" dir="2700000" algn="tl">
                    <a:srgbClr val="000000">
                      <a:alpha val="43137"/>
                    </a:srgbClr>
                  </a:outerShdw>
                </a:effectLst>
                <a:latin typeface="Georgia" pitchFamily="18" charset="0"/>
              </a:rPr>
              <a:t>All theses and essays consist of 3 parts:</a:t>
            </a:r>
          </a:p>
          <a:p>
            <a:pPr eaLnBrk="1" hangingPunct="1">
              <a:defRPr/>
            </a:pPr>
            <a:endParaRPr lang="en-IE" dirty="0">
              <a:effectLst>
                <a:outerShdw blurRad="38100" dist="38100" dir="2700000" algn="tl">
                  <a:srgbClr val="000000">
                    <a:alpha val="43137"/>
                  </a:srgbClr>
                </a:outerShdw>
              </a:effectLst>
              <a:latin typeface="Georgia" pitchFamily="18" charset="0"/>
            </a:endParaRPr>
          </a:p>
          <a:p>
            <a:pPr eaLnBrk="1" hangingPunct="1">
              <a:buFont typeface="Calibri" pitchFamily="34" charset="0"/>
              <a:buAutoNum type="arabicPeriod"/>
              <a:defRPr/>
            </a:pPr>
            <a:r>
              <a:rPr lang="en-IE" dirty="0">
                <a:effectLst>
                  <a:outerShdw blurRad="38100" dist="38100" dir="2700000" algn="tl">
                    <a:srgbClr val="000000">
                      <a:alpha val="43137"/>
                    </a:srgbClr>
                  </a:outerShdw>
                </a:effectLst>
                <a:latin typeface="Georgia" pitchFamily="18" charset="0"/>
              </a:rPr>
              <a:t>Introduction</a:t>
            </a:r>
          </a:p>
          <a:p>
            <a:pPr eaLnBrk="1" hangingPunct="1">
              <a:buFont typeface="Calibri" pitchFamily="34" charset="0"/>
              <a:buAutoNum type="arabicPeriod"/>
              <a:defRPr/>
            </a:pPr>
            <a:endParaRPr lang="en-IE" sz="1300" dirty="0">
              <a:effectLst>
                <a:outerShdw blurRad="38100" dist="38100" dir="2700000" algn="tl">
                  <a:srgbClr val="000000">
                    <a:alpha val="43137"/>
                  </a:srgbClr>
                </a:outerShdw>
              </a:effectLst>
              <a:latin typeface="Georgia" pitchFamily="18" charset="0"/>
            </a:endParaRPr>
          </a:p>
          <a:p>
            <a:pPr eaLnBrk="1" hangingPunct="1">
              <a:buFont typeface="Calibri" pitchFamily="34" charset="0"/>
              <a:buAutoNum type="arabicPeriod"/>
              <a:defRPr/>
            </a:pPr>
            <a:endParaRPr lang="en-IE" dirty="0">
              <a:effectLst>
                <a:outerShdw blurRad="38100" dist="38100" dir="2700000" algn="tl">
                  <a:srgbClr val="000000">
                    <a:alpha val="43137"/>
                  </a:srgbClr>
                </a:outerShdw>
              </a:effectLst>
              <a:latin typeface="Georgia" pitchFamily="18" charset="0"/>
            </a:endParaRPr>
          </a:p>
          <a:p>
            <a:pPr eaLnBrk="1" hangingPunct="1">
              <a:buFont typeface="Calibri" pitchFamily="34" charset="0"/>
              <a:buAutoNum type="arabicPeriod"/>
              <a:defRPr/>
            </a:pPr>
            <a:r>
              <a:rPr lang="en-IE" dirty="0">
                <a:effectLst>
                  <a:outerShdw blurRad="38100" dist="38100" dir="2700000" algn="tl">
                    <a:srgbClr val="000000">
                      <a:alpha val="43137"/>
                    </a:srgbClr>
                  </a:outerShdw>
                </a:effectLst>
                <a:latin typeface="Georgia" pitchFamily="18" charset="0"/>
              </a:rPr>
              <a:t>Body</a:t>
            </a:r>
          </a:p>
          <a:p>
            <a:pPr eaLnBrk="1" hangingPunct="1">
              <a:buFont typeface="Calibri" pitchFamily="34" charset="0"/>
              <a:buAutoNum type="arabicPeriod"/>
              <a:defRPr/>
            </a:pPr>
            <a:endParaRPr lang="en-IE" sz="1300" dirty="0">
              <a:effectLst>
                <a:outerShdw blurRad="38100" dist="38100" dir="2700000" algn="tl">
                  <a:srgbClr val="000000">
                    <a:alpha val="43137"/>
                  </a:srgbClr>
                </a:outerShdw>
              </a:effectLst>
              <a:latin typeface="Georgia" pitchFamily="18" charset="0"/>
            </a:endParaRPr>
          </a:p>
          <a:p>
            <a:pPr eaLnBrk="1" hangingPunct="1">
              <a:buFont typeface="Calibri" pitchFamily="34" charset="0"/>
              <a:buAutoNum type="arabicPeriod"/>
              <a:defRPr/>
            </a:pPr>
            <a:endParaRPr lang="en-IE" dirty="0">
              <a:effectLst>
                <a:outerShdw blurRad="38100" dist="38100" dir="2700000" algn="tl">
                  <a:srgbClr val="000000">
                    <a:alpha val="43137"/>
                  </a:srgbClr>
                </a:outerShdw>
              </a:effectLst>
              <a:latin typeface="Georgia" pitchFamily="18" charset="0"/>
            </a:endParaRPr>
          </a:p>
          <a:p>
            <a:pPr eaLnBrk="1" hangingPunct="1">
              <a:buFont typeface="Calibri" pitchFamily="34" charset="0"/>
              <a:buAutoNum type="arabicPeriod"/>
              <a:defRPr/>
            </a:pPr>
            <a:r>
              <a:rPr lang="en-IE" dirty="0">
                <a:effectLst>
                  <a:outerShdw blurRad="38100" dist="38100" dir="2700000" algn="tl">
                    <a:srgbClr val="000000">
                      <a:alpha val="43137"/>
                    </a:srgbClr>
                  </a:outerShdw>
                </a:effectLst>
                <a:latin typeface="Georgia" pitchFamily="18" charset="0"/>
              </a:rPr>
              <a:t>Conclusion</a:t>
            </a:r>
            <a:endParaRPr lang="en-US" dirty="0">
              <a:effectLst>
                <a:outerShdw blurRad="38100" dist="38100" dir="2700000" algn="tl">
                  <a:srgbClr val="000000">
                    <a:alpha val="43137"/>
                  </a:srgbClr>
                </a:outerShdw>
              </a:effectLst>
              <a:latin typeface="Georgia" pitchFamily="18" charset="0"/>
            </a:endParaRPr>
          </a:p>
        </p:txBody>
      </p:sp>
      <p:sp>
        <p:nvSpPr>
          <p:cNvPr id="11268" name="TextBox 3"/>
          <p:cNvSpPr txBox="1">
            <a:spLocks noChangeArrowheads="1"/>
          </p:cNvSpPr>
          <p:nvPr/>
        </p:nvSpPr>
        <p:spPr bwMode="auto">
          <a:xfrm>
            <a:off x="3959225" y="2852738"/>
            <a:ext cx="5184775" cy="946150"/>
          </a:xfrm>
          <a:prstGeom prst="rect">
            <a:avLst/>
          </a:prstGeom>
          <a:noFill/>
          <a:ln w="9525">
            <a:noFill/>
            <a:miter lim="800000"/>
            <a:headEnd/>
            <a:tailEnd/>
          </a:ln>
        </p:spPr>
        <p:txBody>
          <a:bodyPr>
            <a:spAutoFit/>
          </a:bodyPr>
          <a:lstStyle/>
          <a:p>
            <a:pPr algn="ctr">
              <a:defRPr/>
            </a:pPr>
            <a:r>
              <a:rPr lang="en-IE" sz="2800">
                <a:effectLst>
                  <a:outerShdw blurRad="38100" dist="38100" dir="2700000" algn="tl">
                    <a:srgbClr val="000000">
                      <a:alpha val="43137"/>
                    </a:srgbClr>
                  </a:outerShdw>
                </a:effectLst>
                <a:latin typeface="Georgia" pitchFamily="18" charset="0"/>
                <a:cs typeface="Arial" charset="0"/>
              </a:rPr>
              <a:t>Tell them what you’re </a:t>
            </a:r>
          </a:p>
          <a:p>
            <a:pPr algn="ctr">
              <a:defRPr/>
            </a:pPr>
            <a:r>
              <a:rPr lang="en-IE" sz="2800">
                <a:effectLst>
                  <a:outerShdw blurRad="38100" dist="38100" dir="2700000" algn="tl">
                    <a:srgbClr val="000000">
                      <a:alpha val="43137"/>
                    </a:srgbClr>
                  </a:outerShdw>
                </a:effectLst>
                <a:latin typeface="Georgia" pitchFamily="18" charset="0"/>
                <a:cs typeface="Arial" charset="0"/>
              </a:rPr>
              <a:t>going to tell them.</a:t>
            </a:r>
            <a:endParaRPr lang="en-US" sz="2800">
              <a:effectLst>
                <a:outerShdw blurRad="38100" dist="38100" dir="2700000" algn="tl">
                  <a:srgbClr val="000000">
                    <a:alpha val="43137"/>
                  </a:srgbClr>
                </a:outerShdw>
              </a:effectLst>
              <a:latin typeface="Georgia" pitchFamily="18" charset="0"/>
              <a:cs typeface="Arial" charset="0"/>
            </a:endParaRPr>
          </a:p>
        </p:txBody>
      </p:sp>
      <p:sp>
        <p:nvSpPr>
          <p:cNvPr id="11269" name="TextBox 4"/>
          <p:cNvSpPr txBox="1">
            <a:spLocks noChangeArrowheads="1"/>
          </p:cNvSpPr>
          <p:nvPr/>
        </p:nvSpPr>
        <p:spPr bwMode="auto">
          <a:xfrm>
            <a:off x="3959225" y="4437063"/>
            <a:ext cx="5184775" cy="519112"/>
          </a:xfrm>
          <a:prstGeom prst="rect">
            <a:avLst/>
          </a:prstGeom>
          <a:noFill/>
          <a:ln w="9525">
            <a:noFill/>
            <a:miter lim="800000"/>
            <a:headEnd/>
            <a:tailEnd/>
          </a:ln>
        </p:spPr>
        <p:txBody>
          <a:bodyPr>
            <a:spAutoFit/>
          </a:bodyPr>
          <a:lstStyle/>
          <a:p>
            <a:pPr algn="ctr">
              <a:defRPr/>
            </a:pPr>
            <a:r>
              <a:rPr lang="en-IE" sz="2800">
                <a:effectLst>
                  <a:outerShdw blurRad="38100" dist="38100" dir="2700000" algn="tl">
                    <a:srgbClr val="000000">
                      <a:alpha val="43137"/>
                    </a:srgbClr>
                  </a:outerShdw>
                </a:effectLst>
                <a:latin typeface="Georgia" pitchFamily="18" charset="0"/>
                <a:cs typeface="Arial" charset="0"/>
              </a:rPr>
              <a:t>Tell them.</a:t>
            </a:r>
            <a:endParaRPr lang="en-US" sz="2800">
              <a:effectLst>
                <a:outerShdw blurRad="38100" dist="38100" dir="2700000" algn="tl">
                  <a:srgbClr val="000000">
                    <a:alpha val="43137"/>
                  </a:srgbClr>
                </a:outerShdw>
              </a:effectLst>
              <a:latin typeface="Georgia" pitchFamily="18" charset="0"/>
              <a:cs typeface="Arial" charset="0"/>
            </a:endParaRPr>
          </a:p>
        </p:txBody>
      </p:sp>
      <p:sp>
        <p:nvSpPr>
          <p:cNvPr id="11270" name="TextBox 5"/>
          <p:cNvSpPr txBox="1">
            <a:spLocks noChangeArrowheads="1"/>
          </p:cNvSpPr>
          <p:nvPr/>
        </p:nvSpPr>
        <p:spPr bwMode="auto">
          <a:xfrm>
            <a:off x="3959225" y="5876925"/>
            <a:ext cx="5184775" cy="519113"/>
          </a:xfrm>
          <a:prstGeom prst="rect">
            <a:avLst/>
          </a:prstGeom>
          <a:noFill/>
          <a:ln w="9525">
            <a:noFill/>
            <a:miter lim="800000"/>
            <a:headEnd/>
            <a:tailEnd/>
          </a:ln>
        </p:spPr>
        <p:txBody>
          <a:bodyPr>
            <a:spAutoFit/>
          </a:bodyPr>
          <a:lstStyle/>
          <a:p>
            <a:pPr algn="ctr">
              <a:defRPr/>
            </a:pPr>
            <a:r>
              <a:rPr lang="en-IE" sz="2800">
                <a:effectLst>
                  <a:outerShdw blurRad="38100" dist="38100" dir="2700000" algn="tl">
                    <a:srgbClr val="000000">
                      <a:alpha val="43137"/>
                    </a:srgbClr>
                  </a:outerShdw>
                </a:effectLst>
                <a:latin typeface="Georgia" pitchFamily="18" charset="0"/>
                <a:cs typeface="Arial" charset="0"/>
              </a:rPr>
              <a:t>Tell them again.</a:t>
            </a:r>
            <a:endParaRPr lang="en-US" sz="2800">
              <a:effectLst>
                <a:outerShdw blurRad="38100" dist="38100" dir="2700000" algn="tl">
                  <a:srgbClr val="000000">
                    <a:alpha val="43137"/>
                  </a:srgbClr>
                </a:outerShdw>
              </a:effectLst>
              <a:latin typeface="Georgia" pitchFamily="18" charset="0"/>
              <a:cs typeface="Arial" charset="0"/>
            </a:endParaRPr>
          </a:p>
        </p:txBody>
      </p:sp>
      <p:sp>
        <p:nvSpPr>
          <p:cNvPr id="7" name="Right Arrow 6"/>
          <p:cNvSpPr/>
          <p:nvPr/>
        </p:nvSpPr>
        <p:spPr>
          <a:xfrm>
            <a:off x="3708400" y="2995613"/>
            <a:ext cx="863600" cy="649287"/>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effectLst>
                <a:outerShdw blurRad="38100" dist="38100" dir="2700000" algn="tl">
                  <a:srgbClr val="000000">
                    <a:alpha val="43137"/>
                  </a:srgbClr>
                </a:outerShdw>
              </a:effectLst>
              <a:latin typeface="Georgia" pitchFamily="18" charset="0"/>
            </a:endParaRPr>
          </a:p>
        </p:txBody>
      </p:sp>
      <p:sp>
        <p:nvSpPr>
          <p:cNvPr id="8" name="Right Arrow 7"/>
          <p:cNvSpPr/>
          <p:nvPr/>
        </p:nvSpPr>
        <p:spPr>
          <a:xfrm>
            <a:off x="3708400" y="4437063"/>
            <a:ext cx="863600" cy="647700"/>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effectLst>
                <a:outerShdw blurRad="38100" dist="38100" dir="2700000" algn="tl">
                  <a:srgbClr val="000000">
                    <a:alpha val="43137"/>
                  </a:srgbClr>
                </a:outerShdw>
              </a:effectLst>
              <a:latin typeface="Georgia" pitchFamily="18" charset="0"/>
            </a:endParaRPr>
          </a:p>
        </p:txBody>
      </p:sp>
      <p:sp>
        <p:nvSpPr>
          <p:cNvPr id="9" name="Right Arrow 8"/>
          <p:cNvSpPr/>
          <p:nvPr/>
        </p:nvSpPr>
        <p:spPr>
          <a:xfrm>
            <a:off x="3708400" y="5876925"/>
            <a:ext cx="863600" cy="647700"/>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effectLst>
                <a:outerShdw blurRad="38100" dist="38100" dir="2700000" algn="tl">
                  <a:srgbClr val="000000">
                    <a:alpha val="43137"/>
                  </a:srgbClr>
                </a:outerShdw>
              </a:effectLst>
              <a:latin typeface="Georgia" pitchFamily="18" charset="0"/>
            </a:endParaRPr>
          </a:p>
        </p:txBody>
      </p:sp>
      <p:sp>
        <p:nvSpPr>
          <p:cNvPr id="10" name="Rectangle 9"/>
          <p:cNvSpPr/>
          <p:nvPr/>
        </p:nvSpPr>
        <p:spPr>
          <a:xfrm>
            <a:off x="0" y="404664"/>
            <a:ext cx="9144000" cy="707886"/>
          </a:xfrm>
          <a:prstGeom prst="rect">
            <a:avLst/>
          </a:prstGeom>
          <a:noFill/>
        </p:spPr>
        <p:txBody>
          <a:bodyPr>
            <a:spAutoFit/>
          </a:bodyPr>
          <a:lstStyle/>
          <a:p>
            <a:pPr algn="ctr" eaLnBrk="0" hangingPunct="0">
              <a:defRPr/>
            </a:pPr>
            <a:r>
              <a:rPr lang="en-US" sz="40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Structure of an Essay / Thesis</a:t>
            </a:r>
            <a:endParaRPr lang="en-IE" sz="40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739474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1268"/>
                                        </p:tgtEl>
                                        <p:attrNameLst>
                                          <p:attrName>style.visibility</p:attrName>
                                        </p:attrNameLst>
                                      </p:cBhvr>
                                      <p:to>
                                        <p:strVal val="visible"/>
                                      </p:to>
                                    </p:set>
                                    <p:anim calcmode="lin" valueType="num">
                                      <p:cBhvr additive="base">
                                        <p:cTn id="11" dur="500" fill="hold"/>
                                        <p:tgtEl>
                                          <p:spTgt spid="11268"/>
                                        </p:tgtEl>
                                        <p:attrNameLst>
                                          <p:attrName>ppt_x</p:attrName>
                                        </p:attrNameLst>
                                      </p:cBhvr>
                                      <p:tavLst>
                                        <p:tav tm="0">
                                          <p:val>
                                            <p:strVal val="#ppt_x"/>
                                          </p:val>
                                        </p:tav>
                                        <p:tav tm="100000">
                                          <p:val>
                                            <p:strVal val="#ppt_x"/>
                                          </p:val>
                                        </p:tav>
                                      </p:tavLst>
                                    </p:anim>
                                    <p:anim calcmode="lin" valueType="num">
                                      <p:cBhvr additive="base">
                                        <p:cTn id="12" dur="500" fill="hold"/>
                                        <p:tgtEl>
                                          <p:spTgt spid="1126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9"/>
                                        </p:tgtEl>
                                        <p:attrNameLst>
                                          <p:attrName>style.visibility</p:attrName>
                                        </p:attrNameLst>
                                      </p:cBhvr>
                                      <p:to>
                                        <p:strVal val="visible"/>
                                      </p:to>
                                    </p:set>
                                    <p:anim calcmode="lin" valueType="num">
                                      <p:cBhvr additive="base">
                                        <p:cTn id="25" dur="500" fill="hold"/>
                                        <p:tgtEl>
                                          <p:spTgt spid="11269"/>
                                        </p:tgtEl>
                                        <p:attrNameLst>
                                          <p:attrName>ppt_x</p:attrName>
                                        </p:attrNameLst>
                                      </p:cBhvr>
                                      <p:tavLst>
                                        <p:tav tm="0">
                                          <p:val>
                                            <p:strVal val="#ppt_x"/>
                                          </p:val>
                                        </p:tav>
                                        <p:tav tm="100000">
                                          <p:val>
                                            <p:strVal val="#ppt_x"/>
                                          </p:val>
                                        </p:tav>
                                      </p:tavLst>
                                    </p:anim>
                                    <p:anim calcmode="lin" valueType="num">
                                      <p:cBhvr additive="base">
                                        <p:cTn id="26" dur="500" fill="hold"/>
                                        <p:tgtEl>
                                          <p:spTgt spid="1126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270"/>
                                        </p:tgtEl>
                                        <p:attrNameLst>
                                          <p:attrName>style.visibility</p:attrName>
                                        </p:attrNameLst>
                                      </p:cBhvr>
                                      <p:to>
                                        <p:strVal val="visible"/>
                                      </p:to>
                                    </p:set>
                                    <p:anim calcmode="lin" valueType="num">
                                      <p:cBhvr additive="base">
                                        <p:cTn id="39" dur="500" fill="hold"/>
                                        <p:tgtEl>
                                          <p:spTgt spid="11270"/>
                                        </p:tgtEl>
                                        <p:attrNameLst>
                                          <p:attrName>ppt_x</p:attrName>
                                        </p:attrNameLst>
                                      </p:cBhvr>
                                      <p:tavLst>
                                        <p:tav tm="0">
                                          <p:val>
                                            <p:strVal val="#ppt_x"/>
                                          </p:val>
                                        </p:tav>
                                        <p:tav tm="100000">
                                          <p:val>
                                            <p:strVal val="#ppt_x"/>
                                          </p:val>
                                        </p:tav>
                                      </p:tavLst>
                                    </p:anim>
                                    <p:anim calcmode="lin" valueType="num">
                                      <p:cBhvr additive="base">
                                        <p:cTn id="40" dur="500" fill="hold"/>
                                        <p:tgtEl>
                                          <p:spTgt spid="1127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P spid="11270" grpId="0"/>
      <p:bldP spid="7" grpId="0" animBg="1"/>
      <p:bldP spid="8" grpId="0" animBg="1"/>
      <p:bldP spid="9" grpId="0" animBg="1"/>
    </p:bldLst>
  </p:timing>
</p:sld>
</file>

<file path=ppt/theme/theme1.xml><?xml version="1.0" encoding="utf-8"?>
<a:theme xmlns:a="http://schemas.openxmlformats.org/drawingml/2006/main" name="1_Technic">
  <a:themeElements>
    <a:clrScheme name="1_Technic 1">
      <a:dk1>
        <a:srgbClr val="990033"/>
      </a:dk1>
      <a:lt1>
        <a:srgbClr val="FFFFFF"/>
      </a:lt1>
      <a:dk2>
        <a:srgbClr val="0070C0"/>
      </a:dk2>
      <a:lt2>
        <a:srgbClr val="D4D2D0"/>
      </a:lt2>
      <a:accent1>
        <a:srgbClr val="6EA0B0"/>
      </a:accent1>
      <a:accent2>
        <a:srgbClr val="CCAF0A"/>
      </a:accent2>
      <a:accent3>
        <a:srgbClr val="AABBDC"/>
      </a:accent3>
      <a:accent4>
        <a:srgbClr val="DADADA"/>
      </a:accent4>
      <a:accent5>
        <a:srgbClr val="BACDD4"/>
      </a:accent5>
      <a:accent6>
        <a:srgbClr val="B99E08"/>
      </a:accent6>
      <a:hlink>
        <a:srgbClr val="00C8C3"/>
      </a:hlink>
      <a:folHlink>
        <a:srgbClr val="A116E0"/>
      </a:folHlink>
    </a:clrScheme>
    <a:fontScheme name="1_Technic">
      <a:majorFont>
        <a:latin typeface="Franklin Gothic Boo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1_Technic 1">
        <a:dk1>
          <a:srgbClr val="990033"/>
        </a:dk1>
        <a:lt1>
          <a:srgbClr val="FFFFFF"/>
        </a:lt1>
        <a:dk2>
          <a:srgbClr val="0070C0"/>
        </a:dk2>
        <a:lt2>
          <a:srgbClr val="D4D2D0"/>
        </a:lt2>
        <a:accent1>
          <a:srgbClr val="6EA0B0"/>
        </a:accent1>
        <a:accent2>
          <a:srgbClr val="CCAF0A"/>
        </a:accent2>
        <a:accent3>
          <a:srgbClr val="AABBDC"/>
        </a:accent3>
        <a:accent4>
          <a:srgbClr val="DADADA"/>
        </a:accent4>
        <a:accent5>
          <a:srgbClr val="BACDD4"/>
        </a:accent5>
        <a:accent6>
          <a:srgbClr val="B99E08"/>
        </a:accent6>
        <a:hlink>
          <a:srgbClr val="00C8C3"/>
        </a:hlink>
        <a:folHlink>
          <a:srgbClr val="A116E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827</TotalTime>
  <Words>2206</Words>
  <Application>Microsoft Office PowerPoint</Application>
  <PresentationFormat>On-screen Show (4:3)</PresentationFormat>
  <Paragraphs>422</Paragraphs>
  <Slides>38</Slides>
  <Notes>1</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1_Technic</vt:lpstr>
      <vt:lpstr>Default Design</vt:lpstr>
      <vt:lpstr>PowerPoint Presentation</vt:lpstr>
      <vt:lpstr>What is an Essay?</vt:lpstr>
      <vt:lpstr>PowerPoint Presentation</vt:lpstr>
      <vt:lpstr>PowerPoint Presentation</vt:lpstr>
      <vt:lpstr>PowerPoint Presentation</vt:lpstr>
      <vt:lpstr>PowerPoint Presentation</vt:lpstr>
      <vt:lpstr>PowerPoint Presentation</vt:lpstr>
      <vt:lpstr> Why would Argument Maps be able to facilitate improved learning?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do I get my Reasons and Objections?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Presentation</vt:lpstr>
      <vt:lpstr>PowerPoint Presentation</vt:lpstr>
      <vt:lpstr>Report Writing</vt:lpstr>
      <vt:lpstr>Developing a Research Question</vt:lpstr>
      <vt:lpstr>Literature Review</vt:lpstr>
      <vt:lpstr>Merits of the Literature Review</vt:lpstr>
      <vt:lpstr>PowerPoint Presentation</vt:lpstr>
      <vt:lpstr>Methodology: What was done?</vt:lpstr>
      <vt:lpstr>Findings</vt:lpstr>
    </vt:vector>
  </TitlesOfParts>
  <Company>NUIGalway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Dynamics</dc:title>
  <dc:creator>user</dc:creator>
  <cp:lastModifiedBy>id3</cp:lastModifiedBy>
  <cp:revision>63</cp:revision>
  <dcterms:created xsi:type="dcterms:W3CDTF">2013-01-24T13:01:41Z</dcterms:created>
  <dcterms:modified xsi:type="dcterms:W3CDTF">2016-08-11T15:07:09Z</dcterms:modified>
</cp:coreProperties>
</file>