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93" r:id="rId5"/>
    <p:sldId id="295" r:id="rId6"/>
    <p:sldId id="294" r:id="rId7"/>
    <p:sldId id="261" r:id="rId8"/>
    <p:sldId id="296" r:id="rId9"/>
    <p:sldId id="297" r:id="rId10"/>
    <p:sldId id="300" r:id="rId11"/>
    <p:sldId id="301" r:id="rId12"/>
    <p:sldId id="302" r:id="rId13"/>
    <p:sldId id="298" r:id="rId14"/>
    <p:sldId id="299" r:id="rId15"/>
    <p:sldId id="266"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098"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BF0087B6-0267-45D4-A426-A6CF1548D422}" type="datetimeFigureOut">
              <a:rPr lang="en-IE" smtClean="0"/>
              <a:t>11/08/2016</a:t>
            </a:fld>
            <a:endParaRPr lang="en-IE"/>
          </a:p>
        </p:txBody>
      </p:sp>
      <p:sp>
        <p:nvSpPr>
          <p:cNvPr id="17" name="Footer Placeholder 16"/>
          <p:cNvSpPr>
            <a:spLocks noGrp="1"/>
          </p:cNvSpPr>
          <p:nvPr>
            <p:ph type="ftr" sz="quarter" idx="11"/>
          </p:nvPr>
        </p:nvSpPr>
        <p:spPr>
          <a:xfrm>
            <a:off x="5410200" y="4205288"/>
            <a:ext cx="1295400" cy="457200"/>
          </a:xfrm>
        </p:spPr>
        <p:txBody>
          <a:bodyPr/>
          <a:lstStyle/>
          <a:p>
            <a:endParaRPr lang="en-IE"/>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9DDD5ED9-E5E8-4D69-801B-995517835818}" type="slidenum">
              <a:rPr lang="en-IE" smtClean="0"/>
              <a:t>‹#›</a:t>
            </a:fld>
            <a:endParaRPr lang="en-I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F0087B6-0267-45D4-A426-A6CF1548D422}" type="datetimeFigureOut">
              <a:rPr lang="en-IE" smtClean="0"/>
              <a:t>11/08/2016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9DDD5ED9-E5E8-4D69-801B-995517835818}" type="slidenum">
              <a:rPr lang="en-IE" smtClean="0"/>
              <a:t>‹#›</a:t>
            </a:fld>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F0087B6-0267-45D4-A426-A6CF1548D422}" type="datetimeFigureOut">
              <a:rPr lang="en-IE" smtClean="0"/>
              <a:t>11/08/2016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9DDD5ED9-E5E8-4D69-801B-995517835818}" type="slidenum">
              <a:rPr lang="en-IE" smtClean="0"/>
              <a:t>‹#›</a:t>
            </a:fld>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F0087B6-0267-45D4-A426-A6CF1548D422}" type="datetimeFigureOut">
              <a:rPr lang="en-IE" smtClean="0"/>
              <a:t>11/08/2016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9DDD5ED9-E5E8-4D69-801B-995517835818}" type="slidenum">
              <a:rPr lang="en-IE" smtClean="0"/>
              <a:t>‹#›</a:t>
            </a:fld>
            <a:endParaRPr lang="en-I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F0087B6-0267-45D4-A426-A6CF1548D422}" type="datetimeFigureOut">
              <a:rPr lang="en-IE" smtClean="0"/>
              <a:t>11/08/2016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9DDD5ED9-E5E8-4D69-801B-995517835818}" type="slidenum">
              <a:rPr lang="en-IE" smtClean="0"/>
              <a:t>‹#›</a:t>
            </a:fld>
            <a:endParaRPr lang="en-I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F0087B6-0267-45D4-A426-A6CF1548D422}" type="datetimeFigureOut">
              <a:rPr lang="en-IE" smtClean="0"/>
              <a:t>11/08/2016</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9DDD5ED9-E5E8-4D69-801B-995517835818}" type="slidenum">
              <a:rPr lang="en-IE" smtClean="0"/>
              <a:t>‹#›</a:t>
            </a:fld>
            <a:endParaRPr lang="en-I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BF0087B6-0267-45D4-A426-A6CF1548D422}" type="datetimeFigureOut">
              <a:rPr lang="en-IE" smtClean="0"/>
              <a:t>11/08/2016</a:t>
            </a:fld>
            <a:endParaRPr lang="en-IE"/>
          </a:p>
        </p:txBody>
      </p:sp>
      <p:sp>
        <p:nvSpPr>
          <p:cNvPr id="27" name="Slide Number Placeholder 26"/>
          <p:cNvSpPr>
            <a:spLocks noGrp="1"/>
          </p:cNvSpPr>
          <p:nvPr>
            <p:ph type="sldNum" sz="quarter" idx="11"/>
          </p:nvPr>
        </p:nvSpPr>
        <p:spPr/>
        <p:txBody>
          <a:bodyPr rtlCol="0"/>
          <a:lstStyle/>
          <a:p>
            <a:fld id="{9DDD5ED9-E5E8-4D69-801B-995517835818}" type="slidenum">
              <a:rPr lang="en-IE" smtClean="0"/>
              <a:t>‹#›</a:t>
            </a:fld>
            <a:endParaRPr lang="en-IE"/>
          </a:p>
        </p:txBody>
      </p:sp>
      <p:sp>
        <p:nvSpPr>
          <p:cNvPr id="28" name="Footer Placeholder 27"/>
          <p:cNvSpPr>
            <a:spLocks noGrp="1"/>
          </p:cNvSpPr>
          <p:nvPr>
            <p:ph type="ftr" sz="quarter" idx="12"/>
          </p:nvPr>
        </p:nvSpPr>
        <p:spPr/>
        <p:txBody>
          <a:bodyPr rtlCol="0"/>
          <a:lstStyle/>
          <a:p>
            <a:endParaRPr lang="en-I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BF0087B6-0267-45D4-A426-A6CF1548D422}" type="datetimeFigureOut">
              <a:rPr lang="en-IE" smtClean="0"/>
              <a:t>11/08/2016</a:t>
            </a:fld>
            <a:endParaRPr lang="en-IE"/>
          </a:p>
        </p:txBody>
      </p:sp>
      <p:sp>
        <p:nvSpPr>
          <p:cNvPr id="4" name="Footer Placeholder 3"/>
          <p:cNvSpPr>
            <a:spLocks noGrp="1"/>
          </p:cNvSpPr>
          <p:nvPr>
            <p:ph type="ftr" sz="quarter" idx="11"/>
          </p:nvPr>
        </p:nvSpPr>
        <p:spPr>
          <a:xfrm>
            <a:off x="5257800" y="612648"/>
            <a:ext cx="1325880" cy="457200"/>
          </a:xfrm>
        </p:spPr>
        <p:txBody>
          <a:bodyPr/>
          <a:lstStyle/>
          <a:p>
            <a:endParaRPr lang="en-IE"/>
          </a:p>
        </p:txBody>
      </p:sp>
      <p:sp>
        <p:nvSpPr>
          <p:cNvPr id="5" name="Slide Number Placeholder 4"/>
          <p:cNvSpPr>
            <a:spLocks noGrp="1"/>
          </p:cNvSpPr>
          <p:nvPr>
            <p:ph type="sldNum" sz="quarter" idx="12"/>
          </p:nvPr>
        </p:nvSpPr>
        <p:spPr>
          <a:xfrm>
            <a:off x="8174736" y="2272"/>
            <a:ext cx="762000" cy="365760"/>
          </a:xfrm>
        </p:spPr>
        <p:txBody>
          <a:bodyPr/>
          <a:lstStyle/>
          <a:p>
            <a:fld id="{9DDD5ED9-E5E8-4D69-801B-995517835818}" type="slidenum">
              <a:rPr lang="en-IE" smtClean="0"/>
              <a:t>‹#›</a:t>
            </a:fld>
            <a:endParaRPr lang="en-I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0087B6-0267-45D4-A426-A6CF1548D422}" type="datetimeFigureOut">
              <a:rPr lang="en-IE" smtClean="0"/>
              <a:t>11/08/2016</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9DDD5ED9-E5E8-4D69-801B-995517835818}" type="slidenum">
              <a:rPr lang="en-IE" smtClean="0"/>
              <a:t>‹#›</a:t>
            </a:fld>
            <a:endParaRPr lang="en-I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F0087B6-0267-45D4-A426-A6CF1548D422}" type="datetimeFigureOut">
              <a:rPr lang="en-IE" smtClean="0"/>
              <a:t>11/08/2016</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9DDD5ED9-E5E8-4D69-801B-995517835818}" type="slidenum">
              <a:rPr lang="en-IE" smtClean="0"/>
              <a:t>‹#›</a:t>
            </a:fld>
            <a:endParaRPr lang="en-I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F0087B6-0267-45D4-A426-A6CF1548D422}" type="datetimeFigureOut">
              <a:rPr lang="en-IE" smtClean="0"/>
              <a:t>11/08/2016</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9DDD5ED9-E5E8-4D69-801B-995517835818}" type="slidenum">
              <a:rPr lang="en-IE" smtClean="0"/>
              <a:t>‹#›</a:t>
            </a:fld>
            <a:endParaRPr lang="en-I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BF0087B6-0267-45D4-A426-A6CF1548D422}" type="datetimeFigureOut">
              <a:rPr lang="en-IE" smtClean="0"/>
              <a:t>11/08/2016</a:t>
            </a:fld>
            <a:endParaRPr lang="en-IE"/>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IE"/>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9DDD5ED9-E5E8-4D69-801B-995517835818}" type="slidenum">
              <a:rPr lang="en-IE" smtClean="0"/>
              <a:t>‹#›</a:t>
            </a:fld>
            <a:endParaRPr lang="en-IE"/>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196752"/>
            <a:ext cx="7772400" cy="1470025"/>
          </a:xfrm>
        </p:spPr>
        <p:txBody>
          <a:bodyPr>
            <a:normAutofit/>
          </a:bodyPr>
          <a:lstStyle/>
          <a:p>
            <a:r>
              <a:rPr lang="en-IE" dirty="0" smtClean="0"/>
              <a:t>Theory &amp; Research</a:t>
            </a:r>
            <a:endParaRPr lang="en-IE" dirty="0"/>
          </a:p>
        </p:txBody>
      </p:sp>
      <p:sp>
        <p:nvSpPr>
          <p:cNvPr id="3" name="Subtitle 2"/>
          <p:cNvSpPr>
            <a:spLocks noGrp="1"/>
          </p:cNvSpPr>
          <p:nvPr>
            <p:ph type="subTitle" idx="1"/>
          </p:nvPr>
        </p:nvSpPr>
        <p:spPr/>
        <p:txBody>
          <a:bodyPr>
            <a:normAutofit/>
          </a:bodyPr>
          <a:lstStyle/>
          <a:p>
            <a:r>
              <a:rPr lang="en-IE" sz="4000" dirty="0" smtClean="0">
                <a:solidFill>
                  <a:schemeClr val="tx1"/>
                </a:solidFill>
              </a:rPr>
              <a:t>Dr. Chris Dwyer</a:t>
            </a:r>
            <a:endParaRPr lang="en-IE" sz="40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1066800"/>
          </a:xfrm>
        </p:spPr>
        <p:txBody>
          <a:bodyPr>
            <a:normAutofit fontScale="90000"/>
          </a:bodyPr>
          <a:lstStyle/>
          <a:p>
            <a:r>
              <a:rPr lang="en-IE" dirty="0" smtClean="0"/>
              <a:t>Falsification (see Popper, 1934/1999)</a:t>
            </a:r>
            <a:endParaRPr lang="en-IE" dirty="0"/>
          </a:p>
        </p:txBody>
      </p:sp>
      <p:sp>
        <p:nvSpPr>
          <p:cNvPr id="3" name="Content Placeholder 2"/>
          <p:cNvSpPr>
            <a:spLocks noGrp="1"/>
          </p:cNvSpPr>
          <p:nvPr>
            <p:ph idx="1"/>
          </p:nvPr>
        </p:nvSpPr>
        <p:spPr>
          <a:xfrm>
            <a:off x="467544" y="1484784"/>
            <a:ext cx="8229600" cy="4325112"/>
          </a:xfrm>
        </p:spPr>
        <p:txBody>
          <a:bodyPr>
            <a:noAutofit/>
          </a:bodyPr>
          <a:lstStyle/>
          <a:p>
            <a:r>
              <a:rPr lang="en-GB" sz="2200" dirty="0" smtClean="0"/>
              <a:t>We </a:t>
            </a:r>
            <a:r>
              <a:rPr lang="en-GB" sz="2200" dirty="0"/>
              <a:t>cannot prove things true – only false. </a:t>
            </a:r>
            <a:endParaRPr lang="en-GB" sz="2200" dirty="0" smtClean="0"/>
          </a:p>
          <a:p>
            <a:endParaRPr lang="en-GB" sz="2200" dirty="0" smtClean="0"/>
          </a:p>
          <a:p>
            <a:r>
              <a:rPr lang="en-GB" sz="2200" dirty="0" smtClean="0"/>
              <a:t>We </a:t>
            </a:r>
            <a:r>
              <a:rPr lang="en-GB" sz="2200" dirty="0"/>
              <a:t>live in a world where lasting certainty does not exist and the best we can do is simply improve upon old theories. </a:t>
            </a:r>
            <a:endParaRPr lang="en-GB" sz="2200" dirty="0" smtClean="0"/>
          </a:p>
          <a:p>
            <a:endParaRPr lang="en-GB" sz="2200" dirty="0" smtClean="0"/>
          </a:p>
          <a:p>
            <a:r>
              <a:rPr lang="en-GB" sz="2200" dirty="0" smtClean="0"/>
              <a:t>Knowledge </a:t>
            </a:r>
            <a:r>
              <a:rPr lang="en-GB" sz="2200" dirty="0"/>
              <a:t>is theoretical. </a:t>
            </a:r>
            <a:endParaRPr lang="en-GB" sz="2200" dirty="0" smtClean="0"/>
          </a:p>
          <a:p>
            <a:pPr lvl="1"/>
            <a:r>
              <a:rPr lang="en-GB" sz="2200" dirty="0" smtClean="0"/>
              <a:t>That </a:t>
            </a:r>
            <a:r>
              <a:rPr lang="en-GB" sz="2200" dirty="0"/>
              <a:t>is not to say that there may or may not be something that is knowledge, but rather, what we think we know may or may not be the case</a:t>
            </a:r>
            <a:r>
              <a:rPr lang="en-GB" sz="2200" dirty="0" smtClean="0"/>
              <a:t>.* </a:t>
            </a:r>
          </a:p>
          <a:p>
            <a:endParaRPr lang="en-GB" sz="2200" dirty="0"/>
          </a:p>
          <a:p>
            <a:r>
              <a:rPr lang="en-GB" sz="2200" dirty="0" smtClean="0"/>
              <a:t>All </a:t>
            </a:r>
            <a:r>
              <a:rPr lang="en-GB" sz="2200" dirty="0"/>
              <a:t>that we hold as true is not fact, but simply the best working model for how things are – they are theories and not laws</a:t>
            </a:r>
            <a:r>
              <a:rPr lang="en-GB" sz="2200" dirty="0" smtClean="0"/>
              <a:t>.</a:t>
            </a:r>
          </a:p>
          <a:p>
            <a:endParaRPr lang="en-GB" sz="2200" dirty="0"/>
          </a:p>
          <a:p>
            <a:pPr marL="109728" indent="0">
              <a:buNone/>
            </a:pPr>
            <a:r>
              <a:rPr lang="en-GB" sz="2000" dirty="0" smtClean="0"/>
              <a:t>*for those interested, see research on </a:t>
            </a:r>
            <a:r>
              <a:rPr lang="en-GB" sz="2000" dirty="0" smtClean="0">
                <a:solidFill>
                  <a:srgbClr val="FF6600"/>
                </a:solidFill>
              </a:rPr>
              <a:t>epistemology </a:t>
            </a:r>
            <a:endParaRPr lang="en-IE" sz="2000" dirty="0">
              <a:solidFill>
                <a:srgbClr val="FF6600"/>
              </a:solidFill>
            </a:endParaRPr>
          </a:p>
        </p:txBody>
      </p:sp>
    </p:spTree>
    <p:extLst>
      <p:ext uri="{BB962C8B-B14F-4D97-AF65-F5344CB8AC3E}">
        <p14:creationId xmlns:p14="http://schemas.microsoft.com/office/powerpoint/2010/main" val="163336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40768"/>
            <a:ext cx="8229600" cy="5233768"/>
          </a:xfrm>
        </p:spPr>
        <p:txBody>
          <a:bodyPr>
            <a:normAutofit fontScale="70000" lnSpcReduction="20000"/>
          </a:bodyPr>
          <a:lstStyle/>
          <a:p>
            <a:r>
              <a:rPr lang="en-IE" dirty="0" smtClean="0"/>
              <a:t>Prior </a:t>
            </a:r>
            <a:r>
              <a:rPr lang="en-IE" dirty="0"/>
              <a:t>to the Enlightenment, it was widely believed that the Earth was flat. Though it may seem to us preposterous that this was actually believed, generations from now, people might view one of our near-and-dear beliefs equally silly. </a:t>
            </a:r>
            <a:endParaRPr lang="en-IE" dirty="0" smtClean="0"/>
          </a:p>
          <a:p>
            <a:endParaRPr lang="en-IE" dirty="0"/>
          </a:p>
          <a:p>
            <a:r>
              <a:rPr lang="en-IE" dirty="0" smtClean="0"/>
              <a:t>The </a:t>
            </a:r>
            <a:r>
              <a:rPr lang="en-IE" dirty="0"/>
              <a:t>manner in which beliefs, such as these, change is through falsification. </a:t>
            </a:r>
            <a:endParaRPr lang="en-IE" dirty="0" smtClean="0"/>
          </a:p>
          <a:p>
            <a:endParaRPr lang="en-IE" dirty="0"/>
          </a:p>
          <a:p>
            <a:r>
              <a:rPr lang="en-IE" dirty="0" smtClean="0"/>
              <a:t>According </a:t>
            </a:r>
            <a:r>
              <a:rPr lang="en-IE" dirty="0"/>
              <a:t>to Popper, no amount of consistently occurring outcomes can prove a theory – it simply suggests, at best, that the theory is likely not to be false. </a:t>
            </a:r>
            <a:endParaRPr lang="en-IE" dirty="0" smtClean="0"/>
          </a:p>
          <a:p>
            <a:endParaRPr lang="en-IE" dirty="0"/>
          </a:p>
          <a:p>
            <a:r>
              <a:rPr lang="en-IE" dirty="0" smtClean="0"/>
              <a:t>On </a:t>
            </a:r>
            <a:r>
              <a:rPr lang="en-IE" dirty="0"/>
              <a:t>the other hand, in order to falsify or disprove a theory, it only takes one occurrence of an outcome that contradicts the theory to prove it false. </a:t>
            </a:r>
            <a:endParaRPr lang="en-IE" dirty="0" smtClean="0"/>
          </a:p>
          <a:p>
            <a:endParaRPr lang="en-IE" dirty="0"/>
          </a:p>
          <a:p>
            <a:r>
              <a:rPr lang="en-IE" dirty="0" smtClean="0"/>
              <a:t>For </a:t>
            </a:r>
            <a:r>
              <a:rPr lang="en-IE" dirty="0"/>
              <a:t>example, in the case of problem-solving, we use strategies that have worked for us or others we know in the past. If the problem-solving strategy fails us, we discard it and develop a new one.     </a:t>
            </a:r>
          </a:p>
          <a:p>
            <a:endParaRPr lang="en-IE" dirty="0"/>
          </a:p>
        </p:txBody>
      </p:sp>
    </p:spTree>
    <p:extLst>
      <p:ext uri="{BB962C8B-B14F-4D97-AF65-F5344CB8AC3E}">
        <p14:creationId xmlns:p14="http://schemas.microsoft.com/office/powerpoint/2010/main" val="1913951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Effect transition="in" filter="fade">
                                      <p:cBhvr>
                                        <p:cTn id="11" dur="500"/>
                                        <p:tgtEl>
                                          <p:spTgt spid="3">
                                            <p:txEl>
                                              <p:pRg st="4" end="4"/>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fade">
                                      <p:cBhvr>
                                        <p:cTn id="16" dur="500"/>
                                        <p:tgtEl>
                                          <p:spTgt spid="3">
                                            <p:txEl>
                                              <p:pRg st="6" end="6"/>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animEffect transition="in" filter="fade">
                                      <p:cBhvr>
                                        <p:cTn id="2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852936"/>
            <a:ext cx="8229600" cy="1066800"/>
          </a:xfrm>
        </p:spPr>
        <p:txBody>
          <a:bodyPr>
            <a:noAutofit/>
          </a:bodyPr>
          <a:lstStyle/>
          <a:p>
            <a:pPr algn="ctr"/>
            <a:r>
              <a:rPr lang="en-GB" sz="8000" i="1" dirty="0" err="1"/>
              <a:t>cygnus</a:t>
            </a:r>
            <a:r>
              <a:rPr lang="en-GB" sz="8000" i="1" dirty="0"/>
              <a:t> </a:t>
            </a:r>
            <a:r>
              <a:rPr lang="en-GB" sz="8000" i="1" dirty="0" err="1"/>
              <a:t>atratus</a:t>
            </a:r>
            <a:endParaRPr lang="en-IE" sz="8000" dirty="0"/>
          </a:p>
        </p:txBody>
      </p:sp>
    </p:spTree>
    <p:extLst>
      <p:ext uri="{BB962C8B-B14F-4D97-AF65-F5344CB8AC3E}">
        <p14:creationId xmlns:p14="http://schemas.microsoft.com/office/powerpoint/2010/main" val="35658848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276872"/>
            <a:ext cx="8229600" cy="1066800"/>
          </a:xfrm>
        </p:spPr>
        <p:txBody>
          <a:bodyPr>
            <a:normAutofit fontScale="90000"/>
          </a:bodyPr>
          <a:lstStyle/>
          <a:p>
            <a:r>
              <a:rPr lang="en-IE" dirty="0" smtClean="0"/>
              <a:t>Take a couple of minutes to jot down how you can see this understanding aid you in your own college career moving forward.</a:t>
            </a:r>
            <a:endParaRPr lang="en-IE" dirty="0"/>
          </a:p>
        </p:txBody>
      </p:sp>
    </p:spTree>
    <p:extLst>
      <p:ext uri="{BB962C8B-B14F-4D97-AF65-F5344CB8AC3E}">
        <p14:creationId xmlns:p14="http://schemas.microsoft.com/office/powerpoint/2010/main" val="40679047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1066800"/>
          </a:xfrm>
        </p:spPr>
        <p:txBody>
          <a:bodyPr/>
          <a:lstStyle/>
          <a:p>
            <a:r>
              <a:rPr lang="en-IE" dirty="0" smtClean="0"/>
              <a:t>Back to the research…</a:t>
            </a:r>
            <a:endParaRPr lang="en-IE" dirty="0"/>
          </a:p>
        </p:txBody>
      </p:sp>
      <p:sp>
        <p:nvSpPr>
          <p:cNvPr id="3" name="Content Placeholder 2"/>
          <p:cNvSpPr>
            <a:spLocks noGrp="1"/>
          </p:cNvSpPr>
          <p:nvPr>
            <p:ph idx="1"/>
          </p:nvPr>
        </p:nvSpPr>
        <p:spPr>
          <a:xfrm>
            <a:off x="179512" y="1844824"/>
            <a:ext cx="8229600" cy="4325112"/>
          </a:xfrm>
        </p:spPr>
        <p:txBody>
          <a:bodyPr>
            <a:normAutofit fontScale="92500" lnSpcReduction="10000"/>
          </a:bodyPr>
          <a:lstStyle/>
          <a:p>
            <a:r>
              <a:rPr lang="en-IE" dirty="0" smtClean="0"/>
              <a:t>How to start?</a:t>
            </a:r>
          </a:p>
          <a:p>
            <a:pPr lvl="1"/>
            <a:endParaRPr lang="en-IE" dirty="0" smtClean="0"/>
          </a:p>
          <a:p>
            <a:pPr lvl="1"/>
            <a:r>
              <a:rPr lang="en-IE" dirty="0" smtClean="0"/>
              <a:t>Blind</a:t>
            </a:r>
          </a:p>
          <a:p>
            <a:pPr lvl="1"/>
            <a:endParaRPr lang="en-IE" dirty="0" smtClean="0"/>
          </a:p>
          <a:p>
            <a:pPr lvl="1"/>
            <a:r>
              <a:rPr lang="en-IE" dirty="0" smtClean="0"/>
              <a:t>With an established theory </a:t>
            </a:r>
          </a:p>
          <a:p>
            <a:pPr lvl="2"/>
            <a:r>
              <a:rPr lang="en-IE" dirty="0" smtClean="0"/>
              <a:t>No established theory? </a:t>
            </a:r>
            <a:r>
              <a:rPr lang="en-IE" dirty="0"/>
              <a:t>(Well, we know now that established theories are hard to come by…)</a:t>
            </a:r>
          </a:p>
          <a:p>
            <a:pPr lvl="1"/>
            <a:endParaRPr lang="en-IE" dirty="0" smtClean="0"/>
          </a:p>
          <a:p>
            <a:pPr lvl="1"/>
            <a:r>
              <a:rPr lang="en-IE" dirty="0" smtClean="0"/>
              <a:t>Start with a hypothesis. </a:t>
            </a:r>
          </a:p>
          <a:p>
            <a:pPr lvl="2"/>
            <a:r>
              <a:rPr lang="en-IE" dirty="0" smtClean="0"/>
              <a:t>This can be done in terms of </a:t>
            </a:r>
            <a:r>
              <a:rPr lang="en-IE" dirty="0" smtClean="0"/>
              <a:t>asking research questions and a subsequent </a:t>
            </a:r>
            <a:r>
              <a:rPr lang="en-IE" dirty="0"/>
              <a:t>literature </a:t>
            </a:r>
            <a:r>
              <a:rPr lang="en-IE" dirty="0" smtClean="0"/>
              <a:t>review </a:t>
            </a:r>
            <a:r>
              <a:rPr lang="en-IE" dirty="0"/>
              <a:t>– REMEMBER?</a:t>
            </a:r>
          </a:p>
          <a:p>
            <a:pPr marL="704088" lvl="2" indent="0">
              <a:buNone/>
            </a:pPr>
            <a:endParaRPr lang="en-IE" dirty="0" smtClean="0"/>
          </a:p>
        </p:txBody>
      </p:sp>
    </p:spTree>
    <p:extLst>
      <p:ext uri="{BB962C8B-B14F-4D97-AF65-F5344CB8AC3E}">
        <p14:creationId xmlns:p14="http://schemas.microsoft.com/office/powerpoint/2010/main" val="202043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700" y="2348880"/>
            <a:ext cx="8229600" cy="4681537"/>
          </a:xfrm>
        </p:spPr>
        <p:txBody>
          <a:bodyPr/>
          <a:lstStyle/>
          <a:p>
            <a:pPr eaLnBrk="1" hangingPunct="1">
              <a:lnSpc>
                <a:spcPct val="80000"/>
              </a:lnSpc>
            </a:pPr>
            <a:endParaRPr lang="en-IE" sz="2800" dirty="0" smtClean="0">
              <a:latin typeface="Georgia" pitchFamily="18" charset="0"/>
            </a:endParaRPr>
          </a:p>
          <a:p>
            <a:pPr eaLnBrk="1" hangingPunct="1">
              <a:lnSpc>
                <a:spcPct val="80000"/>
              </a:lnSpc>
            </a:pPr>
            <a:r>
              <a:rPr lang="en-IE" sz="2800" dirty="0" smtClean="0">
                <a:latin typeface="Georgia" pitchFamily="18" charset="0"/>
              </a:rPr>
              <a:t>You weren’t born knowledgeable!</a:t>
            </a:r>
          </a:p>
          <a:p>
            <a:pPr lvl="1" eaLnBrk="1" hangingPunct="1">
              <a:lnSpc>
                <a:spcPct val="80000"/>
              </a:lnSpc>
            </a:pPr>
            <a:r>
              <a:rPr lang="en-IE" sz="2400" dirty="0" smtClean="0">
                <a:latin typeface="Georgia" pitchFamily="18" charset="0"/>
              </a:rPr>
              <a:t>References allow you to use the knowledge of others without plagiarising.</a:t>
            </a:r>
          </a:p>
          <a:p>
            <a:pPr eaLnBrk="1" hangingPunct="1">
              <a:lnSpc>
                <a:spcPct val="80000"/>
              </a:lnSpc>
            </a:pPr>
            <a:endParaRPr lang="en-IE" sz="2800" dirty="0" smtClean="0">
              <a:latin typeface="Georgia" pitchFamily="18" charset="0"/>
            </a:endParaRPr>
          </a:p>
          <a:p>
            <a:pPr eaLnBrk="1" hangingPunct="1">
              <a:lnSpc>
                <a:spcPct val="80000"/>
              </a:lnSpc>
            </a:pPr>
            <a:r>
              <a:rPr lang="en-IE" sz="2800" dirty="0" smtClean="0">
                <a:latin typeface="Georgia" pitchFamily="18" charset="0"/>
              </a:rPr>
              <a:t>References provide you with a source to argue against – a good place to start critically evaluating! </a:t>
            </a:r>
          </a:p>
          <a:p>
            <a:pPr eaLnBrk="1" hangingPunct="1">
              <a:lnSpc>
                <a:spcPct val="80000"/>
              </a:lnSpc>
            </a:pPr>
            <a:endParaRPr lang="en-IE" sz="2800" dirty="0" smtClean="0">
              <a:latin typeface="Georgia" pitchFamily="18" charset="0"/>
            </a:endParaRPr>
          </a:p>
          <a:p>
            <a:pPr eaLnBrk="1" hangingPunct="1">
              <a:lnSpc>
                <a:spcPct val="80000"/>
              </a:lnSpc>
            </a:pPr>
            <a:r>
              <a:rPr lang="en-IE" sz="2800" dirty="0" smtClean="0">
                <a:latin typeface="Georgia" pitchFamily="18" charset="0"/>
              </a:rPr>
              <a:t>References allow you to exhibit the fact that    </a:t>
            </a:r>
            <a:r>
              <a:rPr lang="en-IE" sz="2800" u="sng" dirty="0" smtClean="0">
                <a:latin typeface="Georgia" pitchFamily="18" charset="0"/>
              </a:rPr>
              <a:t>you did the research</a:t>
            </a:r>
            <a:r>
              <a:rPr lang="en-IE" sz="2800" dirty="0" smtClean="0">
                <a:latin typeface="Georgia" pitchFamily="18" charset="0"/>
              </a:rPr>
              <a:t>!</a:t>
            </a:r>
          </a:p>
          <a:p>
            <a:pPr eaLnBrk="1" hangingPunct="1">
              <a:lnSpc>
                <a:spcPct val="80000"/>
              </a:lnSpc>
            </a:pPr>
            <a:endParaRPr lang="en-IE" sz="2800" dirty="0" smtClean="0">
              <a:latin typeface="Georgia" pitchFamily="18" charset="0"/>
            </a:endParaRPr>
          </a:p>
        </p:txBody>
      </p:sp>
      <p:sp>
        <p:nvSpPr>
          <p:cNvPr id="6" name="Title 1"/>
          <p:cNvSpPr txBox="1">
            <a:spLocks/>
          </p:cNvSpPr>
          <p:nvPr/>
        </p:nvSpPr>
        <p:spPr>
          <a:xfrm>
            <a:off x="251520" y="620688"/>
            <a:ext cx="8229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IE" sz="4400" dirty="0" smtClean="0">
                <a:ea typeface="+mj-ea"/>
                <a:cs typeface="+mj-cs"/>
              </a:rPr>
              <a:t>AGAIN! </a:t>
            </a:r>
          </a:p>
          <a:p>
            <a:pPr marL="0" marR="0" lvl="0" indent="0" algn="ctr" defTabSz="914400" rtl="0" eaLnBrk="1" fontAlgn="auto" latinLnBrk="0" hangingPunct="1">
              <a:lnSpc>
                <a:spcPct val="100000"/>
              </a:lnSpc>
              <a:spcBef>
                <a:spcPct val="0"/>
              </a:spcBef>
              <a:spcAft>
                <a:spcPts val="0"/>
              </a:spcAft>
              <a:buClrTx/>
              <a:buSzTx/>
              <a:buFontTx/>
              <a:buNone/>
              <a:tabLst/>
              <a:defRPr/>
            </a:pPr>
            <a:r>
              <a:rPr lang="en-IE" sz="3200" dirty="0" smtClean="0">
                <a:ea typeface="+mj-ea"/>
                <a:cs typeface="+mj-cs"/>
              </a:rPr>
              <a:t>What </a:t>
            </a:r>
            <a:r>
              <a:rPr lang="en-IE" sz="3200" dirty="0" smtClean="0">
                <a:ea typeface="+mj-ea"/>
                <a:cs typeface="+mj-cs"/>
              </a:rPr>
              <a:t>are references and why are they important?</a:t>
            </a:r>
            <a:endParaRPr kumimoji="0" lang="en-IE" sz="3200" b="0" i="0" u="none" strike="noStrike" kern="1200" cap="none" spc="0" normalizeH="0" baseline="0" noProof="0" dirty="0" smtClean="0">
              <a:ln>
                <a:noFill/>
              </a:ln>
              <a:solidFill>
                <a:schemeClr val="tx1"/>
              </a:solidFill>
              <a:effectLst/>
              <a:uLnTx/>
              <a:uFillTx/>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Why do we Research?</a:t>
            </a:r>
            <a:endParaRPr lang="en-IE" dirty="0"/>
          </a:p>
        </p:txBody>
      </p:sp>
      <p:sp>
        <p:nvSpPr>
          <p:cNvPr id="3" name="Content Placeholder 2"/>
          <p:cNvSpPr>
            <a:spLocks noGrp="1"/>
          </p:cNvSpPr>
          <p:nvPr>
            <p:ph idx="1"/>
          </p:nvPr>
        </p:nvSpPr>
        <p:spPr/>
        <p:txBody>
          <a:bodyPr/>
          <a:lstStyle/>
          <a:p>
            <a:r>
              <a:rPr lang="en-IE" dirty="0" smtClean="0"/>
              <a:t>Interest</a:t>
            </a:r>
          </a:p>
          <a:p>
            <a:r>
              <a:rPr lang="en-IE" dirty="0" smtClean="0"/>
              <a:t>Ambition/Passion</a:t>
            </a:r>
          </a:p>
          <a:p>
            <a:r>
              <a:rPr lang="en-IE" dirty="0" smtClean="0"/>
              <a:t>Improving your organisational skills</a:t>
            </a:r>
          </a:p>
          <a:p>
            <a:r>
              <a:rPr lang="en-IE" dirty="0" smtClean="0"/>
              <a:t>Developing a theory</a:t>
            </a:r>
          </a:p>
          <a:p>
            <a:r>
              <a:rPr lang="en-IE" dirty="0" smtClean="0"/>
              <a:t>Contribute to/Improve the literature</a:t>
            </a:r>
          </a:p>
          <a:p>
            <a:r>
              <a:rPr lang="en-IE" dirty="0" smtClean="0"/>
              <a:t>Inform policies</a:t>
            </a:r>
            <a:endParaRPr lang="en-IE" dirty="0"/>
          </a:p>
          <a:p>
            <a:r>
              <a:rPr lang="en-IE" dirty="0" smtClean="0"/>
              <a:t>Enhance knowledge </a:t>
            </a:r>
            <a:endParaRPr lang="en-I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What might you research?</a:t>
            </a:r>
            <a:endParaRPr lang="en-IE" dirty="0"/>
          </a:p>
        </p:txBody>
      </p:sp>
      <p:sp>
        <p:nvSpPr>
          <p:cNvPr id="3" name="Content Placeholder 2"/>
          <p:cNvSpPr>
            <a:spLocks noGrp="1"/>
          </p:cNvSpPr>
          <p:nvPr>
            <p:ph idx="1"/>
          </p:nvPr>
        </p:nvSpPr>
        <p:spPr/>
        <p:txBody>
          <a:bodyPr/>
          <a:lstStyle/>
          <a:p>
            <a:endParaRPr lang="en-IE" dirty="0" smtClean="0"/>
          </a:p>
          <a:p>
            <a:r>
              <a:rPr lang="en-IE" dirty="0"/>
              <a:t>History</a:t>
            </a:r>
          </a:p>
          <a:p>
            <a:r>
              <a:rPr lang="en-IE" dirty="0" smtClean="0"/>
              <a:t>Associations, relationships and interactions</a:t>
            </a:r>
          </a:p>
          <a:p>
            <a:r>
              <a:rPr lang="en-IE" dirty="0" smtClean="0"/>
              <a:t>Behaviours, Attitudes, Beliefs &amp; Motivations</a:t>
            </a:r>
          </a:p>
          <a:p>
            <a:r>
              <a:rPr lang="en-IE" dirty="0" smtClean="0"/>
              <a:t>Thinking</a:t>
            </a:r>
          </a:p>
          <a:p>
            <a:r>
              <a:rPr lang="en-IE" dirty="0" smtClean="0"/>
              <a:t>Interactions</a:t>
            </a:r>
          </a:p>
          <a:p>
            <a:r>
              <a:rPr lang="en-IE" dirty="0" smtClean="0"/>
              <a:t>Fact </a:t>
            </a:r>
            <a:r>
              <a:rPr lang="en-IE" dirty="0"/>
              <a:t>vs. Fiction*</a:t>
            </a:r>
          </a:p>
          <a:p>
            <a:endParaRPr lang="en-I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How to start?</a:t>
            </a:r>
            <a:endParaRPr lang="en-IE" dirty="0"/>
          </a:p>
        </p:txBody>
      </p:sp>
      <p:sp>
        <p:nvSpPr>
          <p:cNvPr id="3" name="Content Placeholder 2"/>
          <p:cNvSpPr>
            <a:spLocks noGrp="1"/>
          </p:cNvSpPr>
          <p:nvPr>
            <p:ph idx="1"/>
          </p:nvPr>
        </p:nvSpPr>
        <p:spPr/>
        <p:txBody>
          <a:bodyPr/>
          <a:lstStyle/>
          <a:p>
            <a:r>
              <a:rPr lang="en-IE" dirty="0" smtClean="0"/>
              <a:t>Blind</a:t>
            </a:r>
          </a:p>
          <a:p>
            <a:endParaRPr lang="en-IE" dirty="0"/>
          </a:p>
          <a:p>
            <a:r>
              <a:rPr lang="en-IE" dirty="0" smtClean="0"/>
              <a:t>With an established theory</a:t>
            </a:r>
            <a:endParaRPr lang="en-IE" dirty="0"/>
          </a:p>
        </p:txBody>
      </p:sp>
      <p:sp>
        <p:nvSpPr>
          <p:cNvPr id="4" name="TextBox 3"/>
          <p:cNvSpPr txBox="1"/>
          <p:nvPr/>
        </p:nvSpPr>
        <p:spPr>
          <a:xfrm>
            <a:off x="-26308" y="4221088"/>
            <a:ext cx="9144000" cy="861774"/>
          </a:xfrm>
          <a:prstGeom prst="rect">
            <a:avLst/>
          </a:prstGeom>
          <a:noFill/>
        </p:spPr>
        <p:txBody>
          <a:bodyPr wrap="square" rtlCol="0">
            <a:spAutoFit/>
          </a:bodyPr>
          <a:lstStyle/>
          <a:p>
            <a:pPr algn="ctr"/>
            <a:r>
              <a:rPr lang="en-IE" sz="5000" dirty="0" smtClean="0">
                <a:solidFill>
                  <a:srgbClr val="FF6600"/>
                </a:solidFill>
              </a:rPr>
              <a:t>Example of a </a:t>
            </a:r>
            <a:r>
              <a:rPr lang="en-IE" sz="5000" i="1" dirty="0" smtClean="0">
                <a:solidFill>
                  <a:srgbClr val="FF6600"/>
                </a:solidFill>
              </a:rPr>
              <a:t>theory</a:t>
            </a:r>
            <a:r>
              <a:rPr lang="en-IE" sz="5000" dirty="0" smtClean="0">
                <a:solidFill>
                  <a:srgbClr val="FF6600"/>
                </a:solidFill>
              </a:rPr>
              <a:t>?</a:t>
            </a:r>
            <a:endParaRPr lang="en-IE" sz="5000" dirty="0">
              <a:solidFill>
                <a:srgbClr val="FF6600"/>
              </a:solidFill>
            </a:endParaRPr>
          </a:p>
        </p:txBody>
      </p:sp>
    </p:spTree>
    <p:extLst>
      <p:ext uri="{BB962C8B-B14F-4D97-AF65-F5344CB8AC3E}">
        <p14:creationId xmlns:p14="http://schemas.microsoft.com/office/powerpoint/2010/main" val="3214162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 calcmode="lin" valueType="num">
                                      <p:cBhvr additive="base">
                                        <p:cTn id="15"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It’s not a hypothesis!</a:t>
            </a:r>
            <a:endParaRPr lang="en-IE" dirty="0"/>
          </a:p>
        </p:txBody>
      </p:sp>
      <p:sp>
        <p:nvSpPr>
          <p:cNvPr id="3" name="Content Placeholder 2"/>
          <p:cNvSpPr>
            <a:spLocks noGrp="1"/>
          </p:cNvSpPr>
          <p:nvPr>
            <p:ph idx="1"/>
          </p:nvPr>
        </p:nvSpPr>
        <p:spPr>
          <a:xfrm>
            <a:off x="467544" y="2348880"/>
            <a:ext cx="8229600" cy="4009632"/>
          </a:xfrm>
        </p:spPr>
        <p:txBody>
          <a:bodyPr>
            <a:normAutofit lnSpcReduction="10000"/>
          </a:bodyPr>
          <a:lstStyle/>
          <a:p>
            <a:r>
              <a:rPr lang="en-IE" dirty="0" smtClean="0"/>
              <a:t>Hypothesis – proposed explanation  made on the basis of limited evidence as a starting point for further investigation.</a:t>
            </a:r>
          </a:p>
          <a:p>
            <a:endParaRPr lang="en-IE" dirty="0"/>
          </a:p>
          <a:p>
            <a:r>
              <a:rPr lang="en-IE" dirty="0" smtClean="0"/>
              <a:t>A proposition made on the basis of reasoning, without any assumption of its truth. </a:t>
            </a:r>
          </a:p>
          <a:p>
            <a:endParaRPr lang="en-IE" dirty="0"/>
          </a:p>
          <a:p>
            <a:r>
              <a:rPr lang="en-IE" dirty="0" smtClean="0"/>
              <a:t>Simply, it’s a guess… but an educated one that can be tested. </a:t>
            </a:r>
            <a:endParaRPr lang="en-IE" dirty="0"/>
          </a:p>
        </p:txBody>
      </p:sp>
    </p:spTree>
    <p:extLst>
      <p:ext uri="{BB962C8B-B14F-4D97-AF65-F5344CB8AC3E}">
        <p14:creationId xmlns:p14="http://schemas.microsoft.com/office/powerpoint/2010/main" val="2101275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http://www.everythingmaths.co.za/science/grade-12/03-vertical-projectile-motion/images/f7d2e51d8bdd598f368e86e7c4a74b1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760461"/>
            <a:ext cx="3744416" cy="554320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4716016" y="2060848"/>
            <a:ext cx="4176464" cy="2400657"/>
          </a:xfrm>
          <a:prstGeom prst="rect">
            <a:avLst/>
          </a:prstGeom>
          <a:noFill/>
        </p:spPr>
        <p:txBody>
          <a:bodyPr wrap="square" rtlCol="0">
            <a:spAutoFit/>
          </a:bodyPr>
          <a:lstStyle/>
          <a:p>
            <a:pPr algn="ctr"/>
            <a:r>
              <a:rPr lang="en-IE" sz="5000" dirty="0" smtClean="0">
                <a:solidFill>
                  <a:srgbClr val="FF6600"/>
                </a:solidFill>
              </a:rPr>
              <a:t>We can’t know for sure!</a:t>
            </a:r>
            <a:endParaRPr lang="en-IE" sz="5000" dirty="0">
              <a:solidFill>
                <a:srgbClr val="FF6600"/>
              </a:solidFill>
            </a:endParaRPr>
          </a:p>
        </p:txBody>
      </p:sp>
    </p:spTree>
    <p:extLst>
      <p:ext uri="{BB962C8B-B14F-4D97-AF65-F5344CB8AC3E}">
        <p14:creationId xmlns:p14="http://schemas.microsoft.com/office/powerpoint/2010/main" val="846252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Theory</a:t>
            </a:r>
            <a:endParaRPr lang="en-IE" dirty="0"/>
          </a:p>
        </p:txBody>
      </p:sp>
      <p:sp>
        <p:nvSpPr>
          <p:cNvPr id="3" name="Content Placeholder 2"/>
          <p:cNvSpPr>
            <a:spLocks noGrp="1"/>
          </p:cNvSpPr>
          <p:nvPr>
            <p:ph idx="1"/>
          </p:nvPr>
        </p:nvSpPr>
        <p:spPr/>
        <p:txBody>
          <a:bodyPr/>
          <a:lstStyle/>
          <a:p>
            <a:endParaRPr lang="en-IE" dirty="0" smtClean="0"/>
          </a:p>
          <a:p>
            <a:r>
              <a:rPr lang="en-IE" dirty="0" smtClean="0"/>
              <a:t>Theory has been described as ‘an explanation of observed regularities’. </a:t>
            </a:r>
          </a:p>
          <a:p>
            <a:endParaRPr lang="en-IE" dirty="0" smtClean="0"/>
          </a:p>
          <a:p>
            <a:r>
              <a:rPr lang="en-IE" dirty="0" smtClean="0"/>
              <a:t>An established model for why or how a given phenomenon occurs.</a:t>
            </a:r>
          </a:p>
          <a:p>
            <a:endParaRPr lang="en-IE" dirty="0"/>
          </a:p>
          <a:p>
            <a:r>
              <a:rPr lang="en-IE" dirty="0" smtClean="0"/>
              <a:t>How do you think theories are developed?</a:t>
            </a:r>
            <a:endParaRPr lang="en-I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836712"/>
            <a:ext cx="8229600" cy="1066800"/>
          </a:xfrm>
        </p:spPr>
        <p:txBody>
          <a:bodyPr/>
          <a:lstStyle/>
          <a:p>
            <a:r>
              <a:rPr lang="en-IE" dirty="0" smtClean="0"/>
              <a:t>What’s the difference?</a:t>
            </a:r>
            <a:endParaRPr lang="en-IE" dirty="0"/>
          </a:p>
        </p:txBody>
      </p:sp>
      <p:sp>
        <p:nvSpPr>
          <p:cNvPr id="3" name="Content Placeholder 2"/>
          <p:cNvSpPr>
            <a:spLocks noGrp="1"/>
          </p:cNvSpPr>
          <p:nvPr>
            <p:ph idx="1"/>
          </p:nvPr>
        </p:nvSpPr>
        <p:spPr/>
        <p:txBody>
          <a:bodyPr>
            <a:normAutofit/>
          </a:bodyPr>
          <a:lstStyle/>
          <a:p>
            <a:r>
              <a:rPr lang="en-IE" sz="3200" dirty="0" smtClean="0"/>
              <a:t>A </a:t>
            </a:r>
            <a:r>
              <a:rPr lang="en-IE" sz="3200" dirty="0"/>
              <a:t>theory replaces the hypothesis after </a:t>
            </a:r>
            <a:r>
              <a:rPr lang="en-IE" sz="3200" dirty="0" smtClean="0"/>
              <a:t>testing* </a:t>
            </a:r>
            <a:r>
              <a:rPr lang="en-IE" sz="3200" dirty="0"/>
              <a:t>confirms the hypothesis, or the hypothesis is modified and tested again, until predictable results occur</a:t>
            </a:r>
            <a:r>
              <a:rPr lang="en-IE" sz="3200" dirty="0" smtClean="0"/>
              <a:t>.</a:t>
            </a:r>
          </a:p>
          <a:p>
            <a:endParaRPr lang="en-IE" sz="3200" dirty="0"/>
          </a:p>
          <a:p>
            <a:r>
              <a:rPr lang="en-IE" sz="3200" dirty="0" smtClean="0"/>
              <a:t>*LOTS of testing. </a:t>
            </a:r>
            <a:endParaRPr lang="en-IE" sz="3200" dirty="0"/>
          </a:p>
        </p:txBody>
      </p:sp>
    </p:spTree>
    <p:extLst>
      <p:ext uri="{BB962C8B-B14F-4D97-AF65-F5344CB8AC3E}">
        <p14:creationId xmlns:p14="http://schemas.microsoft.com/office/powerpoint/2010/main" val="992517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http://www.everythingmaths.co.za/science/grade-12/03-vertical-projectile-motion/images/f7d2e51d8bdd598f368e86e7c4a74b1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760461"/>
            <a:ext cx="3744416" cy="554320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4716016" y="2060848"/>
            <a:ext cx="4176464" cy="2400657"/>
          </a:xfrm>
          <a:prstGeom prst="rect">
            <a:avLst/>
          </a:prstGeom>
          <a:noFill/>
        </p:spPr>
        <p:txBody>
          <a:bodyPr wrap="square" rtlCol="0">
            <a:spAutoFit/>
          </a:bodyPr>
          <a:lstStyle/>
          <a:p>
            <a:pPr algn="ctr"/>
            <a:r>
              <a:rPr lang="en-IE" sz="5000" dirty="0" smtClean="0">
                <a:solidFill>
                  <a:srgbClr val="FF6600"/>
                </a:solidFill>
              </a:rPr>
              <a:t>Philosophy </a:t>
            </a:r>
          </a:p>
          <a:p>
            <a:pPr algn="ctr"/>
            <a:r>
              <a:rPr lang="en-IE" sz="5000" dirty="0">
                <a:solidFill>
                  <a:srgbClr val="FF6600"/>
                </a:solidFill>
              </a:rPr>
              <a:t>o</a:t>
            </a:r>
            <a:r>
              <a:rPr lang="en-IE" sz="5000" dirty="0" smtClean="0">
                <a:solidFill>
                  <a:srgbClr val="FF6600"/>
                </a:solidFill>
              </a:rPr>
              <a:t>f</a:t>
            </a:r>
          </a:p>
          <a:p>
            <a:pPr algn="ctr"/>
            <a:r>
              <a:rPr lang="en-IE" sz="5000" dirty="0" smtClean="0">
                <a:solidFill>
                  <a:srgbClr val="FF6600"/>
                </a:solidFill>
              </a:rPr>
              <a:t>Science </a:t>
            </a:r>
            <a:endParaRPr lang="en-IE" sz="5000" dirty="0">
              <a:solidFill>
                <a:srgbClr val="FF6600"/>
              </a:solidFill>
            </a:endParaRPr>
          </a:p>
        </p:txBody>
      </p:sp>
    </p:spTree>
    <p:extLst>
      <p:ext uri="{BB962C8B-B14F-4D97-AF65-F5344CB8AC3E}">
        <p14:creationId xmlns:p14="http://schemas.microsoft.com/office/powerpoint/2010/main" val="3204641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357</TotalTime>
  <Words>617</Words>
  <Application>Microsoft Office PowerPoint</Application>
  <PresentationFormat>On-screen Show (4:3)</PresentationFormat>
  <Paragraphs>85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Urban</vt:lpstr>
      <vt:lpstr>Theory &amp; Research</vt:lpstr>
      <vt:lpstr>Why do we Research?</vt:lpstr>
      <vt:lpstr>What might you research?</vt:lpstr>
      <vt:lpstr>How to start?</vt:lpstr>
      <vt:lpstr>It’s not a hypothesis!</vt:lpstr>
      <vt:lpstr>PowerPoint Presentation</vt:lpstr>
      <vt:lpstr>Theory</vt:lpstr>
      <vt:lpstr>What’s the difference?</vt:lpstr>
      <vt:lpstr>PowerPoint Presentation</vt:lpstr>
      <vt:lpstr>Falsification (see Popper, 1934/1999)</vt:lpstr>
      <vt:lpstr>PowerPoint Presentation</vt:lpstr>
      <vt:lpstr>cygnus atratus</vt:lpstr>
      <vt:lpstr>Take a couple of minutes to jot down how you can see this understanding aid you in your own college career moving forward.</vt:lpstr>
      <vt:lpstr>Back to the research…</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Research in the Social Sciences</dc:title>
  <dc:creator>Lise</dc:creator>
  <cp:lastModifiedBy>id3</cp:lastModifiedBy>
  <cp:revision>27</cp:revision>
  <dcterms:created xsi:type="dcterms:W3CDTF">2013-08-31T12:54:39Z</dcterms:created>
  <dcterms:modified xsi:type="dcterms:W3CDTF">2016-08-11T14:49:47Z</dcterms:modified>
</cp:coreProperties>
</file>